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25"/>
  </p:notesMasterIdLst>
  <p:sldIdLst>
    <p:sldId id="256" r:id="rId2"/>
    <p:sldId id="373" r:id="rId3"/>
    <p:sldId id="375" r:id="rId4"/>
    <p:sldId id="384" r:id="rId5"/>
    <p:sldId id="385" r:id="rId6"/>
    <p:sldId id="386" r:id="rId7"/>
    <p:sldId id="383" r:id="rId8"/>
    <p:sldId id="389" r:id="rId9"/>
    <p:sldId id="390" r:id="rId10"/>
    <p:sldId id="391" r:id="rId11"/>
    <p:sldId id="394" r:id="rId12"/>
    <p:sldId id="392" r:id="rId13"/>
    <p:sldId id="387" r:id="rId14"/>
    <p:sldId id="393" r:id="rId15"/>
    <p:sldId id="388" r:id="rId16"/>
    <p:sldId id="344" r:id="rId17"/>
    <p:sldId id="377" r:id="rId18"/>
    <p:sldId id="376" r:id="rId19"/>
    <p:sldId id="381" r:id="rId20"/>
    <p:sldId id="357" r:id="rId21"/>
    <p:sldId id="374" r:id="rId22"/>
    <p:sldId id="382" r:id="rId23"/>
    <p:sldId id="301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527C6DAD-B983-8E4B-B112-2961C46DA862}">
          <p14:sldIdLst>
            <p14:sldId id="256"/>
            <p14:sldId id="373"/>
          </p14:sldIdLst>
        </p14:section>
        <p14:section name="Motivation" id="{05BA40CA-6209-AB46-8761-B08A4A4B35A4}">
          <p14:sldIdLst>
            <p14:sldId id="375"/>
            <p14:sldId id="384"/>
            <p14:sldId id="385"/>
            <p14:sldId id="386"/>
            <p14:sldId id="383"/>
            <p14:sldId id="389"/>
            <p14:sldId id="390"/>
            <p14:sldId id="391"/>
            <p14:sldId id="394"/>
            <p14:sldId id="392"/>
            <p14:sldId id="387"/>
            <p14:sldId id="393"/>
            <p14:sldId id="388"/>
          </p14:sldIdLst>
        </p14:section>
        <p14:section name="Environment" id="{DDD69908-065E-174B-93F9-2B17126C63CB}">
          <p14:sldIdLst>
            <p14:sldId id="344"/>
            <p14:sldId id="377"/>
            <p14:sldId id="376"/>
            <p14:sldId id="381"/>
            <p14:sldId id="357"/>
          </p14:sldIdLst>
        </p14:section>
        <p14:section name="Challenge" id="{30C314E1-658D-8F4B-88E4-3DB9E08FC013}">
          <p14:sldIdLst>
            <p14:sldId id="374"/>
            <p14:sldId id="382"/>
          </p14:sldIdLst>
        </p14:section>
        <p14:section name="end" id="{EE857F6F-7FD5-644F-8679-010F7E321B91}">
          <p14:sldIdLst>
            <p14:sldId id="30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0F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39" autoAdjust="0"/>
    <p:restoredTop sz="89824" autoAdjust="0"/>
  </p:normalViewPr>
  <p:slideViewPr>
    <p:cSldViewPr snapToGrid="0" showGuides="1">
      <p:cViewPr>
        <p:scale>
          <a:sx n="50" d="100"/>
          <a:sy n="50" d="100"/>
        </p:scale>
        <p:origin x="24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17A10C-87C9-49E5-AE05-110105D8C539}" type="datetimeFigureOut">
              <a:rPr lang="zh-TW" altLang="en-US" smtClean="0"/>
              <a:t>2018/7/12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9F9334-C2B5-40DC-A82F-94CC416C979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289412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839013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超市 排隊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19085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自己結帳超市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567073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超市 排隊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455208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The reader transmits a continuous RF wave (CW) which assures that </a:t>
            </a:r>
          </a:p>
          <a:p>
            <a:pPr marL="11112" indent="0">
              <a:buNone/>
            </a:pP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    the tag remains powered </a:t>
            </a:r>
            <a:endParaRPr lang="en-US" altLang="zh-TW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540390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圖片 2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307383" y="1237699"/>
            <a:ext cx="6880001" cy="4308707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C3ED851A-5624-9445-94A3-FC256390EFF0}"/>
              </a:ext>
            </a:extLst>
          </p:cNvPr>
          <p:cNvGrpSpPr/>
          <p:nvPr/>
        </p:nvGrpSpPr>
        <p:grpSpPr>
          <a:xfrm>
            <a:off x="0" y="22578"/>
            <a:ext cx="9189156" cy="6858000"/>
            <a:chOff x="0" y="0"/>
            <a:chExt cx="5965889" cy="6858000"/>
          </a:xfrm>
        </p:grpSpPr>
        <p:sp>
          <p:nvSpPr>
            <p:cNvPr id="21" name="箭號: 五邊形 12">
              <a:extLst>
                <a:ext uri="{FF2B5EF4-FFF2-40B4-BE49-F238E27FC236}">
                  <a16:creationId xmlns:a16="http://schemas.microsoft.com/office/drawing/2014/main" id="{7DED8486-E1FD-814E-B2DE-F488A3CEA671}"/>
                </a:ext>
              </a:extLst>
            </p:cNvPr>
            <p:cNvSpPr/>
            <p:nvPr/>
          </p:nvSpPr>
          <p:spPr>
            <a:xfrm>
              <a:off x="377879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箭號: 五邊形 12">
              <a:extLst>
                <a:ext uri="{FF2B5EF4-FFF2-40B4-BE49-F238E27FC236}">
                  <a16:creationId xmlns:a16="http://schemas.microsoft.com/office/drawing/2014/main" id="{8C392F49-5181-FA4B-9412-A387B34C316C}"/>
                </a:ext>
              </a:extLst>
            </p:cNvPr>
            <p:cNvSpPr/>
            <p:nvPr/>
          </p:nvSpPr>
          <p:spPr>
            <a:xfrm>
              <a:off x="165169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accent2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箭號: 五邊形 12">
              <a:extLst>
                <a:ext uri="{FF2B5EF4-FFF2-40B4-BE49-F238E27FC236}">
                  <a16:creationId xmlns:a16="http://schemas.microsoft.com/office/drawing/2014/main" id="{A2A2AEE9-8884-2D45-AA3A-3CE8B669A441}"/>
                </a:ext>
              </a:extLst>
            </p:cNvPr>
            <p:cNvSpPr/>
            <p:nvPr/>
          </p:nvSpPr>
          <p:spPr>
            <a:xfrm>
              <a:off x="0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4" name="矩形 13"/>
          <p:cNvSpPr/>
          <p:nvPr/>
        </p:nvSpPr>
        <p:spPr>
          <a:xfrm>
            <a:off x="0" y="5546422"/>
            <a:ext cx="12199440" cy="134619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323376" y="2069196"/>
            <a:ext cx="7623306" cy="2056015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80000"/>
              </a:lnSpc>
              <a:defRPr sz="5400" b="1" baseline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28" name="文字方塊 27"/>
          <p:cNvSpPr txBox="1"/>
          <p:nvPr/>
        </p:nvSpPr>
        <p:spPr>
          <a:xfrm>
            <a:off x="-24681" y="6597353"/>
            <a:ext cx="122241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1200" b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Copyright © NETWORKING AND</a:t>
            </a:r>
            <a:r>
              <a:rPr lang="en-US" altLang="zh-TW" sz="1200" b="0" baseline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 SENSING SYSTEMS LABORATORY, CS, NCTU. All rights reserved.</a:t>
            </a:r>
            <a:endParaRPr lang="en-US" altLang="zh-TW" sz="1200" b="0" dirty="0">
              <a:solidFill>
                <a:schemeClr val="bg1">
                  <a:lumMod val="65000"/>
                </a:schemeClr>
              </a:solidFill>
              <a:latin typeface="Tw Cen MT Condensed" panose="020B0606020104020203" pitchFamily="34" charset="0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335359" y="4396680"/>
            <a:ext cx="7623307" cy="65281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aseline="0">
                <a:solidFill>
                  <a:schemeClr val="accent3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 dirty="0"/>
          </a:p>
        </p:txBody>
      </p:sp>
      <p:pic>
        <p:nvPicPr>
          <p:cNvPr id="25" name="圖片 1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142" b="16307"/>
          <a:stretch/>
        </p:blipFill>
        <p:spPr>
          <a:xfrm>
            <a:off x="-24681" y="6002063"/>
            <a:ext cx="12224121" cy="946589"/>
          </a:xfrm>
          <a:prstGeom prst="rect">
            <a:avLst/>
          </a:prstGeom>
        </p:spPr>
      </p:pic>
      <p:cxnSp>
        <p:nvCxnSpPr>
          <p:cNvPr id="7" name="直線接點 6"/>
          <p:cNvCxnSpPr>
            <a:cxnSpLocks/>
          </p:cNvCxnSpPr>
          <p:nvPr/>
        </p:nvCxnSpPr>
        <p:spPr>
          <a:xfrm>
            <a:off x="311393" y="4256833"/>
            <a:ext cx="7647273" cy="0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12"/>
          <p:cNvSpPr/>
          <p:nvPr/>
        </p:nvSpPr>
        <p:spPr>
          <a:xfrm>
            <a:off x="-609" y="-657"/>
            <a:ext cx="12188760" cy="127082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CB4F27FF-A5B2-0945-A886-8994C9CF0F9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5359" y="5964545"/>
            <a:ext cx="7181860" cy="30009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r>
              <a:rPr lang="zh-TW" altLang="en-US" dirty="0">
                <a:latin typeface="Arial" panose="020B0604020202020204" pitchFamily="34" charset="0"/>
                <a:cs typeface="Arial" panose="020B0604020202020204" pitchFamily="34" charset="0"/>
              </a:rPr>
              <a:t>編輯報告日期與地點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Content Placeholder 5">
            <a:extLst>
              <a:ext uri="{FF2B5EF4-FFF2-40B4-BE49-F238E27FC236}">
                <a16:creationId xmlns:a16="http://schemas.microsoft.com/office/drawing/2014/main" id="{1CE5651F-F4F6-9D45-A553-66B6FFCA522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35359" y="5614640"/>
            <a:ext cx="7181860" cy="31605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r>
              <a:rPr lang="zh-TW" altLang="en-US" dirty="0"/>
              <a:t>編輯姓名與信箱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BB22815-3E3B-0B48-9DCA-B05C2D5B9D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3588" y="128433"/>
            <a:ext cx="1995852" cy="92894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/>
          <p:cNvSpPr txBox="1"/>
          <p:nvPr/>
        </p:nvSpPr>
        <p:spPr>
          <a:xfrm>
            <a:off x="0" y="6611967"/>
            <a:ext cx="112738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1000" b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Copyright © NETWORKING AND</a:t>
            </a:r>
            <a:r>
              <a:rPr lang="en-US" altLang="zh-TW" sz="1000" b="0" baseline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 SENSING SYSTEMS LABORATORY, CS, NCTU. All rights reserved.</a:t>
            </a:r>
            <a:endParaRPr lang="en-US" altLang="zh-TW" sz="1000" b="0" dirty="0">
              <a:solidFill>
                <a:schemeClr val="bg1">
                  <a:lumMod val="65000"/>
                </a:schemeClr>
              </a:solidFill>
              <a:latin typeface="Tw Cen MT Condensed" panose="020B0606020104020203" pitchFamily="34" charset="0"/>
            </a:endParaRPr>
          </a:p>
        </p:txBody>
      </p:sp>
      <p:grpSp>
        <p:nvGrpSpPr>
          <p:cNvPr id="10" name="群組 9"/>
          <p:cNvGrpSpPr/>
          <p:nvPr/>
        </p:nvGrpSpPr>
        <p:grpSpPr>
          <a:xfrm>
            <a:off x="0" y="-27384"/>
            <a:ext cx="12192000" cy="1619722"/>
            <a:chOff x="0" y="-27384"/>
            <a:chExt cx="12192000" cy="1619722"/>
          </a:xfrm>
        </p:grpSpPr>
        <p:sp>
          <p:nvSpPr>
            <p:cNvPr id="12" name="矩形 11"/>
            <p:cNvSpPr/>
            <p:nvPr/>
          </p:nvSpPr>
          <p:spPr>
            <a:xfrm>
              <a:off x="0" y="-27383"/>
              <a:ext cx="12192000" cy="16197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0" y="-27384"/>
              <a:ext cx="12192000" cy="1556793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矩形 13"/>
            <p:cNvSpPr/>
            <p:nvPr/>
          </p:nvSpPr>
          <p:spPr>
            <a:xfrm>
              <a:off x="0" y="-27383"/>
              <a:ext cx="12192000" cy="148478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335360" y="1718786"/>
            <a:ext cx="11521280" cy="4590533"/>
          </a:xfrm>
          <a:prstGeom prst="rect">
            <a:avLst/>
          </a:prstGeom>
        </p:spPr>
        <p:txBody>
          <a:bodyPr vert="eaVert"/>
          <a:lstStyle>
            <a:lvl1pPr marL="358775" indent="-358775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19138" indent="-36036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66800" indent="-34766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471613" indent="-36036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30388" indent="-358775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15" name="標題 1"/>
          <p:cNvSpPr>
            <a:spLocks noGrp="1"/>
          </p:cNvSpPr>
          <p:nvPr>
            <p:ph type="title"/>
          </p:nvPr>
        </p:nvSpPr>
        <p:spPr>
          <a:xfrm>
            <a:off x="335360" y="344799"/>
            <a:ext cx="11521280" cy="1112602"/>
          </a:xfrm>
          <a:prstGeom prst="rect">
            <a:avLst/>
          </a:prstGeom>
        </p:spPr>
        <p:txBody>
          <a:bodyPr anchor="b"/>
          <a:lstStyle>
            <a:lvl1pPr algn="r">
              <a:defRPr sz="5400" b="1" baseline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grpSp>
        <p:nvGrpSpPr>
          <p:cNvPr id="16" name="群組 15"/>
          <p:cNvGrpSpPr/>
          <p:nvPr/>
        </p:nvGrpSpPr>
        <p:grpSpPr>
          <a:xfrm>
            <a:off x="1113727" y="6377965"/>
            <a:ext cx="135128" cy="468000"/>
            <a:chOff x="10965754" y="6374643"/>
            <a:chExt cx="135128" cy="365125"/>
          </a:xfrm>
        </p:grpSpPr>
        <p:sp>
          <p:nvSpPr>
            <p:cNvPr id="17" name="矩形 16"/>
            <p:cNvSpPr/>
            <p:nvPr/>
          </p:nvSpPr>
          <p:spPr>
            <a:xfrm>
              <a:off x="10965754" y="6374643"/>
              <a:ext cx="66836" cy="3651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矩形 17"/>
            <p:cNvSpPr/>
            <p:nvPr/>
          </p:nvSpPr>
          <p:spPr>
            <a:xfrm>
              <a:off x="11034046" y="6374643"/>
              <a:ext cx="66836" cy="3651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0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335360" y="6429403"/>
            <a:ext cx="755758" cy="365125"/>
          </a:xfrm>
          <a:prstGeom prst="rect">
            <a:avLst/>
          </a:prstGeom>
        </p:spPr>
        <p:txBody>
          <a:bodyPr/>
          <a:lstStyle>
            <a:lvl1pPr algn="r">
              <a:lnSpc>
                <a:spcPts val="2000"/>
              </a:lnSpc>
              <a:defRPr sz="1400" b="1" baseline="0">
                <a:latin typeface="Calibri" panose="020F0502020204030204" pitchFamily="34" charset="0"/>
              </a:defRPr>
            </a:lvl1pPr>
          </a:lstStyle>
          <a:p>
            <a:fld id="{3EBBE1F4-AE36-AD42-8177-96288CD18AD2}" type="slidenum">
              <a:rPr lang="en-US" smtClean="0"/>
              <a:t>‹#›</a:t>
            </a:fld>
            <a:endParaRPr lang="en-US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9" r="13400"/>
          <a:stretch/>
        </p:blipFill>
        <p:spPr>
          <a:xfrm>
            <a:off x="11273884" y="6504885"/>
            <a:ext cx="582756" cy="353303"/>
          </a:xfrm>
          <a:prstGeom prst="rect">
            <a:avLst/>
          </a:prstGeom>
          <a:effectLst/>
        </p:spPr>
      </p:pic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直排標題及文字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群組 21"/>
          <p:cNvGrpSpPr/>
          <p:nvPr/>
        </p:nvGrpSpPr>
        <p:grpSpPr>
          <a:xfrm rot="5400000">
            <a:off x="7435403" y="2116982"/>
            <a:ext cx="6873577" cy="2639617"/>
            <a:chOff x="0" y="-27384"/>
            <a:chExt cx="12192000" cy="1619722"/>
          </a:xfrm>
        </p:grpSpPr>
        <p:sp>
          <p:nvSpPr>
            <p:cNvPr id="24" name="矩形 23"/>
            <p:cNvSpPr/>
            <p:nvPr/>
          </p:nvSpPr>
          <p:spPr>
            <a:xfrm>
              <a:off x="0" y="-27383"/>
              <a:ext cx="12192000" cy="16197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" name="矩形 24"/>
            <p:cNvSpPr/>
            <p:nvPr/>
          </p:nvSpPr>
          <p:spPr>
            <a:xfrm>
              <a:off x="0" y="-27384"/>
              <a:ext cx="12192000" cy="1556793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矩形 25"/>
            <p:cNvSpPr/>
            <p:nvPr/>
          </p:nvSpPr>
          <p:spPr>
            <a:xfrm>
              <a:off x="0" y="-27383"/>
              <a:ext cx="12192000" cy="148478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1" name="文字方塊 10"/>
          <p:cNvSpPr txBox="1"/>
          <p:nvPr/>
        </p:nvSpPr>
        <p:spPr>
          <a:xfrm>
            <a:off x="0" y="6611968"/>
            <a:ext cx="95523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1000" b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Copyright © NETWORKING AND</a:t>
            </a:r>
            <a:r>
              <a:rPr lang="en-US" altLang="zh-TW" sz="1000" b="0" baseline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 SENSING SYSTEMS LABORATORY, CS, NCTU. All rights reserved.</a:t>
            </a:r>
            <a:endParaRPr lang="en-US" altLang="zh-TW" sz="1000" b="0" dirty="0">
              <a:solidFill>
                <a:schemeClr val="bg1">
                  <a:lumMod val="65000"/>
                </a:schemeClr>
              </a:solidFill>
              <a:latin typeface="Tw Cen MT Condensed" panose="020B0606020104020203" pitchFamily="34" charset="0"/>
            </a:endParaRPr>
          </a:p>
        </p:txBody>
      </p:sp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9772284" y="577167"/>
            <a:ext cx="2084355" cy="5732153"/>
          </a:xfrm>
          <a:prstGeom prst="rect">
            <a:avLst/>
          </a:prstGeom>
        </p:spPr>
        <p:txBody>
          <a:bodyPr vert="eaVert" anchor="b"/>
          <a:lstStyle>
            <a:lvl1pPr>
              <a:lnSpc>
                <a:spcPct val="100000"/>
              </a:lnSpc>
              <a:defRPr sz="54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grpSp>
        <p:nvGrpSpPr>
          <p:cNvPr id="12" name="群組 11"/>
          <p:cNvGrpSpPr/>
          <p:nvPr/>
        </p:nvGrpSpPr>
        <p:grpSpPr>
          <a:xfrm>
            <a:off x="1113727" y="6377965"/>
            <a:ext cx="135128" cy="468000"/>
            <a:chOff x="10965754" y="6374643"/>
            <a:chExt cx="135128" cy="365125"/>
          </a:xfrm>
        </p:grpSpPr>
        <p:sp>
          <p:nvSpPr>
            <p:cNvPr id="13" name="矩形 12"/>
            <p:cNvSpPr/>
            <p:nvPr/>
          </p:nvSpPr>
          <p:spPr>
            <a:xfrm>
              <a:off x="10965754" y="6374643"/>
              <a:ext cx="66836" cy="3651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矩形 13"/>
            <p:cNvSpPr/>
            <p:nvPr/>
          </p:nvSpPr>
          <p:spPr>
            <a:xfrm>
              <a:off x="11034046" y="6374643"/>
              <a:ext cx="66836" cy="3651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335360" y="6429403"/>
            <a:ext cx="755758" cy="365125"/>
          </a:xfrm>
          <a:prstGeom prst="rect">
            <a:avLst/>
          </a:prstGeom>
        </p:spPr>
        <p:txBody>
          <a:bodyPr/>
          <a:lstStyle>
            <a:lvl1pPr algn="r">
              <a:lnSpc>
                <a:spcPts val="2000"/>
              </a:lnSpc>
              <a:defRPr sz="1400" b="1" baseline="0">
                <a:latin typeface="Calibri" panose="020F0502020204030204" pitchFamily="34" charset="0"/>
              </a:defRPr>
            </a:lvl1pPr>
          </a:lstStyle>
          <a:p>
            <a:fld id="{3EBBE1F4-AE36-AD42-8177-96288CD18AD2}" type="slidenum">
              <a:rPr lang="en-US" smtClean="0"/>
              <a:t>‹#›</a:t>
            </a:fld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9" r="13400"/>
          <a:stretch/>
        </p:blipFill>
        <p:spPr>
          <a:xfrm>
            <a:off x="335360" y="132582"/>
            <a:ext cx="582756" cy="353303"/>
          </a:xfrm>
          <a:prstGeom prst="rect">
            <a:avLst/>
          </a:prstGeom>
          <a:effectLst/>
        </p:spPr>
      </p:pic>
      <p:sp>
        <p:nvSpPr>
          <p:cNvPr id="15" name="直排文字版面配置區 2">
            <a:extLst>
              <a:ext uri="{FF2B5EF4-FFF2-40B4-BE49-F238E27FC236}">
                <a16:creationId xmlns:a16="http://schemas.microsoft.com/office/drawing/2014/main" id="{5B0754CD-A593-D647-8F43-33A88CDADB61}"/>
              </a:ext>
            </a:extLst>
          </p:cNvPr>
          <p:cNvSpPr>
            <a:spLocks noGrp="1"/>
          </p:cNvSpPr>
          <p:nvPr>
            <p:ph type="body" orient="vert" idx="13"/>
          </p:nvPr>
        </p:nvSpPr>
        <p:spPr>
          <a:xfrm>
            <a:off x="335360" y="564936"/>
            <a:ext cx="8984218" cy="5744384"/>
          </a:xfrm>
          <a:prstGeom prst="rect">
            <a:avLst/>
          </a:prstGeom>
        </p:spPr>
        <p:txBody>
          <a:bodyPr vert="eaVert"/>
          <a:lstStyle>
            <a:lvl1pPr marL="358775" indent="-358775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19138" indent="-36036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66800" indent="-34766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471613" indent="-36036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30388" indent="-358775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 dirty="0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圖片 2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307383" y="1237699"/>
            <a:ext cx="6880001" cy="4308707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C3ED851A-5624-9445-94A3-FC256390EFF0}"/>
              </a:ext>
            </a:extLst>
          </p:cNvPr>
          <p:cNvGrpSpPr/>
          <p:nvPr/>
        </p:nvGrpSpPr>
        <p:grpSpPr>
          <a:xfrm>
            <a:off x="0" y="22578"/>
            <a:ext cx="9189156" cy="6858000"/>
            <a:chOff x="0" y="0"/>
            <a:chExt cx="5965889" cy="6858000"/>
          </a:xfrm>
        </p:grpSpPr>
        <p:sp>
          <p:nvSpPr>
            <p:cNvPr id="21" name="箭號: 五邊形 12">
              <a:extLst>
                <a:ext uri="{FF2B5EF4-FFF2-40B4-BE49-F238E27FC236}">
                  <a16:creationId xmlns:a16="http://schemas.microsoft.com/office/drawing/2014/main" id="{7DED8486-E1FD-814E-B2DE-F488A3CEA671}"/>
                </a:ext>
              </a:extLst>
            </p:cNvPr>
            <p:cNvSpPr/>
            <p:nvPr/>
          </p:nvSpPr>
          <p:spPr>
            <a:xfrm>
              <a:off x="377879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箭號: 五邊形 12">
              <a:extLst>
                <a:ext uri="{FF2B5EF4-FFF2-40B4-BE49-F238E27FC236}">
                  <a16:creationId xmlns:a16="http://schemas.microsoft.com/office/drawing/2014/main" id="{8C392F49-5181-FA4B-9412-A387B34C316C}"/>
                </a:ext>
              </a:extLst>
            </p:cNvPr>
            <p:cNvSpPr/>
            <p:nvPr/>
          </p:nvSpPr>
          <p:spPr>
            <a:xfrm>
              <a:off x="165169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accent2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箭號: 五邊形 12">
              <a:extLst>
                <a:ext uri="{FF2B5EF4-FFF2-40B4-BE49-F238E27FC236}">
                  <a16:creationId xmlns:a16="http://schemas.microsoft.com/office/drawing/2014/main" id="{A2A2AEE9-8884-2D45-AA3A-3CE8B669A441}"/>
                </a:ext>
              </a:extLst>
            </p:cNvPr>
            <p:cNvSpPr/>
            <p:nvPr/>
          </p:nvSpPr>
          <p:spPr>
            <a:xfrm>
              <a:off x="0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4" name="矩形 13"/>
          <p:cNvSpPr/>
          <p:nvPr/>
        </p:nvSpPr>
        <p:spPr>
          <a:xfrm>
            <a:off x="0" y="5546422"/>
            <a:ext cx="12199440" cy="134619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323376" y="2069196"/>
            <a:ext cx="7623306" cy="2056015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80000"/>
              </a:lnSpc>
              <a:defRPr sz="5400" b="1" baseline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28" name="文字方塊 27"/>
          <p:cNvSpPr txBox="1"/>
          <p:nvPr/>
        </p:nvSpPr>
        <p:spPr>
          <a:xfrm>
            <a:off x="-24681" y="6597353"/>
            <a:ext cx="122241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1200" b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Copyright © NETWORKING AND</a:t>
            </a:r>
            <a:r>
              <a:rPr lang="en-US" altLang="zh-TW" sz="1200" b="0" baseline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 SENSING SYSTEMS LABORATORY, CS, NCTU. All rights reserved.</a:t>
            </a:r>
            <a:endParaRPr lang="en-US" altLang="zh-TW" sz="1200" b="0" dirty="0">
              <a:solidFill>
                <a:schemeClr val="bg1">
                  <a:lumMod val="65000"/>
                </a:schemeClr>
              </a:solidFill>
              <a:latin typeface="Tw Cen MT Condensed" panose="020B0606020104020203" pitchFamily="34" charset="0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335359" y="4396680"/>
            <a:ext cx="7623307" cy="65281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aseline="0">
                <a:solidFill>
                  <a:schemeClr val="accent3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 dirty="0"/>
          </a:p>
        </p:txBody>
      </p:sp>
      <p:pic>
        <p:nvPicPr>
          <p:cNvPr id="25" name="圖片 1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142" b="16307"/>
          <a:stretch/>
        </p:blipFill>
        <p:spPr>
          <a:xfrm>
            <a:off x="-24681" y="6002063"/>
            <a:ext cx="12224121" cy="946589"/>
          </a:xfrm>
          <a:prstGeom prst="rect">
            <a:avLst/>
          </a:prstGeom>
        </p:spPr>
      </p:pic>
      <p:cxnSp>
        <p:nvCxnSpPr>
          <p:cNvPr id="7" name="直線接點 6"/>
          <p:cNvCxnSpPr>
            <a:cxnSpLocks/>
          </p:cNvCxnSpPr>
          <p:nvPr/>
        </p:nvCxnSpPr>
        <p:spPr>
          <a:xfrm>
            <a:off x="311393" y="4256833"/>
            <a:ext cx="7647273" cy="0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12"/>
          <p:cNvSpPr/>
          <p:nvPr/>
        </p:nvSpPr>
        <p:spPr>
          <a:xfrm>
            <a:off x="-609" y="-657"/>
            <a:ext cx="12188760" cy="127082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CB4F27FF-A5B2-0945-A886-8994C9CF0F9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5359" y="5964545"/>
            <a:ext cx="7181860" cy="30009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r>
              <a:rPr lang="zh-TW" altLang="en-US" dirty="0">
                <a:latin typeface="Arial" panose="020B0604020202020204" pitchFamily="34" charset="0"/>
                <a:cs typeface="Arial" panose="020B0604020202020204" pitchFamily="34" charset="0"/>
              </a:rPr>
              <a:t>編輯報告日期與地點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Content Placeholder 5">
            <a:extLst>
              <a:ext uri="{FF2B5EF4-FFF2-40B4-BE49-F238E27FC236}">
                <a16:creationId xmlns:a16="http://schemas.microsoft.com/office/drawing/2014/main" id="{1CE5651F-F4F6-9D45-A553-66B6FFCA522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35359" y="5614640"/>
            <a:ext cx="7181860" cy="31605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r>
              <a:rPr lang="zh-TW" altLang="en-US" dirty="0"/>
              <a:t>編輯姓名與信箱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BB22815-3E3B-0B48-9DCA-B05C2D5B9D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3588" y="128433"/>
            <a:ext cx="1995852" cy="92894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4632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群組 18"/>
          <p:cNvGrpSpPr/>
          <p:nvPr/>
        </p:nvGrpSpPr>
        <p:grpSpPr>
          <a:xfrm>
            <a:off x="0" y="-27384"/>
            <a:ext cx="12192000" cy="1619722"/>
            <a:chOff x="0" y="-27384"/>
            <a:chExt cx="12192000" cy="1619722"/>
          </a:xfrm>
        </p:grpSpPr>
        <p:sp>
          <p:nvSpPr>
            <p:cNvPr id="21" name="矩形 20"/>
            <p:cNvSpPr/>
            <p:nvPr/>
          </p:nvSpPr>
          <p:spPr>
            <a:xfrm>
              <a:off x="0" y="-27383"/>
              <a:ext cx="12192000" cy="16197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矩形 21"/>
            <p:cNvSpPr/>
            <p:nvPr/>
          </p:nvSpPr>
          <p:spPr>
            <a:xfrm>
              <a:off x="0" y="-27384"/>
              <a:ext cx="12192000" cy="1556793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矩形 22"/>
            <p:cNvSpPr/>
            <p:nvPr/>
          </p:nvSpPr>
          <p:spPr>
            <a:xfrm>
              <a:off x="0" y="-27383"/>
              <a:ext cx="12192000" cy="148478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35360" y="344799"/>
            <a:ext cx="11521280" cy="1112602"/>
          </a:xfrm>
          <a:prstGeom prst="rect">
            <a:avLst/>
          </a:prstGeom>
        </p:spPr>
        <p:txBody>
          <a:bodyPr anchor="b"/>
          <a:lstStyle>
            <a:lvl1pPr>
              <a:defRPr sz="5400" b="1" baseline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35360" y="1700808"/>
            <a:ext cx="11521280" cy="4610906"/>
          </a:xfrm>
          <a:prstGeom prst="rect">
            <a:avLst/>
          </a:prstGeom>
        </p:spPr>
        <p:txBody>
          <a:bodyPr/>
          <a:lstStyle>
            <a:lvl1pPr marL="403225" indent="-39211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1pPr>
            <a:lvl2pPr marL="808038" indent="-40481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2pPr>
            <a:lvl3pPr marL="1157288" indent="-349250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3pPr>
            <a:lvl4pPr marL="1516063" indent="-358775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4pPr>
            <a:lvl5pPr marL="1876425" indent="-36036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25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11100882" y="6381328"/>
            <a:ext cx="755758" cy="365125"/>
          </a:xfrm>
          <a:prstGeom prst="rect">
            <a:avLst/>
          </a:prstGeom>
        </p:spPr>
        <p:txBody>
          <a:bodyPr/>
          <a:lstStyle>
            <a:lvl1pPr algn="l">
              <a:lnSpc>
                <a:spcPts val="2000"/>
              </a:lnSpc>
              <a:defRPr sz="1400" b="0" baseline="0">
                <a:latin typeface="Calibri" panose="020F0502020204030204" pitchFamily="34" charset="0"/>
              </a:defRPr>
            </a:lvl1pPr>
          </a:lstStyle>
          <a:p>
            <a:fld id="{3EBBE1F4-AE36-AD42-8177-96288CD18AD2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31" name="群組 30"/>
          <p:cNvGrpSpPr/>
          <p:nvPr/>
        </p:nvGrpSpPr>
        <p:grpSpPr>
          <a:xfrm>
            <a:off x="10965754" y="6381328"/>
            <a:ext cx="135128" cy="468000"/>
            <a:chOff x="10965754" y="6374643"/>
            <a:chExt cx="135128" cy="365125"/>
          </a:xfrm>
        </p:grpSpPr>
        <p:sp>
          <p:nvSpPr>
            <p:cNvPr id="32" name="矩形 31"/>
            <p:cNvSpPr/>
            <p:nvPr/>
          </p:nvSpPr>
          <p:spPr>
            <a:xfrm>
              <a:off x="10965754" y="6374643"/>
              <a:ext cx="66836" cy="3651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3" name="矩形 32"/>
            <p:cNvSpPr/>
            <p:nvPr/>
          </p:nvSpPr>
          <p:spPr>
            <a:xfrm>
              <a:off x="11034046" y="6374643"/>
              <a:ext cx="66836" cy="3651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4" name="文字方塊 9"/>
          <p:cNvSpPr txBox="1"/>
          <p:nvPr/>
        </p:nvSpPr>
        <p:spPr>
          <a:xfrm>
            <a:off x="918116" y="6611969"/>
            <a:ext cx="11273884" cy="246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b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Copyright © NETWORKING AND</a:t>
            </a:r>
            <a:r>
              <a:rPr lang="en-US" altLang="zh-TW" sz="1000" b="0" baseline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 SENSING SYSTEMS LABORATORY, CS, NCTU. All rights reserved.</a:t>
            </a:r>
            <a:endParaRPr lang="en-US" altLang="zh-TW" sz="1000" b="0" dirty="0">
              <a:solidFill>
                <a:schemeClr val="bg1">
                  <a:lumMod val="65000"/>
                </a:schemeClr>
              </a:solidFill>
              <a:latin typeface="Tw Cen MT Condensed" panose="020B0606020104020203" pitchFamily="34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9" r="13400"/>
          <a:stretch/>
        </p:blipFill>
        <p:spPr>
          <a:xfrm>
            <a:off x="335360" y="6504887"/>
            <a:ext cx="582756" cy="353303"/>
          </a:xfrm>
          <a:prstGeom prst="rect">
            <a:avLst/>
          </a:prstGeom>
          <a:effectLst/>
        </p:spPr>
      </p:pic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圖片 1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95" r="23072"/>
          <a:stretch/>
        </p:blipFill>
        <p:spPr>
          <a:xfrm>
            <a:off x="6786909" y="189"/>
            <a:ext cx="5405091" cy="6857999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FECCA331-FFA6-F840-9C60-BF25ACF3BDB5}"/>
              </a:ext>
            </a:extLst>
          </p:cNvPr>
          <p:cNvGrpSpPr/>
          <p:nvPr/>
        </p:nvGrpSpPr>
        <p:grpSpPr>
          <a:xfrm>
            <a:off x="0" y="0"/>
            <a:ext cx="9189156" cy="6858000"/>
            <a:chOff x="0" y="0"/>
            <a:chExt cx="5965889" cy="6858000"/>
          </a:xfrm>
        </p:grpSpPr>
        <p:sp>
          <p:nvSpPr>
            <p:cNvPr id="13" name="箭號: 五邊形 12">
              <a:extLst>
                <a:ext uri="{FF2B5EF4-FFF2-40B4-BE49-F238E27FC236}">
                  <a16:creationId xmlns:a16="http://schemas.microsoft.com/office/drawing/2014/main" id="{1ECC6466-4EFD-5345-BC17-67AB57731DB7}"/>
                </a:ext>
              </a:extLst>
            </p:cNvPr>
            <p:cNvSpPr/>
            <p:nvPr/>
          </p:nvSpPr>
          <p:spPr>
            <a:xfrm>
              <a:off x="377879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箭號: 五邊形 12">
              <a:extLst>
                <a:ext uri="{FF2B5EF4-FFF2-40B4-BE49-F238E27FC236}">
                  <a16:creationId xmlns:a16="http://schemas.microsoft.com/office/drawing/2014/main" id="{6CF55724-0A99-E64A-AB4C-0938CB62E153}"/>
                </a:ext>
              </a:extLst>
            </p:cNvPr>
            <p:cNvSpPr/>
            <p:nvPr/>
          </p:nvSpPr>
          <p:spPr>
            <a:xfrm>
              <a:off x="165169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accent2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箭號: 五邊形 12">
              <a:extLst>
                <a:ext uri="{FF2B5EF4-FFF2-40B4-BE49-F238E27FC236}">
                  <a16:creationId xmlns:a16="http://schemas.microsoft.com/office/drawing/2014/main" id="{D65D1FB8-4CF4-8B4A-A307-6F7F618C0D88}"/>
                </a:ext>
              </a:extLst>
            </p:cNvPr>
            <p:cNvSpPr/>
            <p:nvPr/>
          </p:nvSpPr>
          <p:spPr>
            <a:xfrm>
              <a:off x="0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23924" y="1052736"/>
            <a:ext cx="7476698" cy="3096344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5400" b="1" baseline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323924" y="4221088"/>
            <a:ext cx="7476698" cy="12841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2303463" algn="l"/>
              </a:tabLst>
              <a:defRPr sz="2000" baseline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24" name="文字方塊 23"/>
          <p:cNvSpPr txBox="1"/>
          <p:nvPr/>
        </p:nvSpPr>
        <p:spPr>
          <a:xfrm>
            <a:off x="0" y="6611967"/>
            <a:ext cx="53759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b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Copyright © NETWORKING AND</a:t>
            </a:r>
            <a:r>
              <a:rPr lang="en-US" altLang="zh-TW" sz="1000" b="0" baseline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 SENSING SYSTEMS LABORATORY, CS, NCTU. All rights reserved.</a:t>
            </a:r>
            <a:endParaRPr lang="en-US" altLang="zh-TW" sz="1000" b="0" dirty="0">
              <a:solidFill>
                <a:schemeClr val="bg1">
                  <a:lumMod val="65000"/>
                </a:schemeClr>
              </a:solidFill>
              <a:latin typeface="Tw Cen MT Condensed" panose="020B06060201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C27645-19DC-4542-810A-E94761D6E2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7163"/>
            <a:ext cx="1500546" cy="69841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群組 14"/>
          <p:cNvGrpSpPr/>
          <p:nvPr/>
        </p:nvGrpSpPr>
        <p:grpSpPr>
          <a:xfrm>
            <a:off x="0" y="-27384"/>
            <a:ext cx="12192000" cy="1619722"/>
            <a:chOff x="0" y="-27384"/>
            <a:chExt cx="12192000" cy="1619722"/>
          </a:xfrm>
        </p:grpSpPr>
        <p:sp>
          <p:nvSpPr>
            <p:cNvPr id="17" name="矩形 16"/>
            <p:cNvSpPr/>
            <p:nvPr/>
          </p:nvSpPr>
          <p:spPr>
            <a:xfrm>
              <a:off x="0" y="-27383"/>
              <a:ext cx="12192000" cy="16197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矩形 17"/>
            <p:cNvSpPr/>
            <p:nvPr/>
          </p:nvSpPr>
          <p:spPr>
            <a:xfrm>
              <a:off x="0" y="-27384"/>
              <a:ext cx="12192000" cy="1556793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矩形 18"/>
            <p:cNvSpPr/>
            <p:nvPr/>
          </p:nvSpPr>
          <p:spPr>
            <a:xfrm>
              <a:off x="0" y="-27383"/>
              <a:ext cx="12192000" cy="148478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2" name="標題 1"/>
          <p:cNvSpPr>
            <a:spLocks noGrp="1"/>
          </p:cNvSpPr>
          <p:nvPr>
            <p:ph type="title"/>
          </p:nvPr>
        </p:nvSpPr>
        <p:spPr>
          <a:xfrm>
            <a:off x="335360" y="344799"/>
            <a:ext cx="11521280" cy="1112602"/>
          </a:xfrm>
          <a:prstGeom prst="rect">
            <a:avLst/>
          </a:prstGeom>
        </p:spPr>
        <p:txBody>
          <a:bodyPr anchor="b"/>
          <a:lstStyle>
            <a:lvl1pPr>
              <a:defRPr sz="5400" b="1" baseline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11100882" y="6374643"/>
            <a:ext cx="755758" cy="365125"/>
          </a:xfrm>
          <a:prstGeom prst="rect">
            <a:avLst/>
          </a:prstGeom>
        </p:spPr>
        <p:txBody>
          <a:bodyPr/>
          <a:lstStyle>
            <a:lvl1pPr algn="l">
              <a:lnSpc>
                <a:spcPts val="2000"/>
              </a:lnSpc>
              <a:defRPr sz="1400" b="1" baseline="0">
                <a:latin typeface="Calibri" panose="020F0502020204030204" pitchFamily="34" charset="0"/>
              </a:defRPr>
            </a:lvl1pPr>
          </a:lstStyle>
          <a:p>
            <a:fld id="{3EBBE1F4-AE36-AD42-8177-96288CD18AD2}" type="slidenum">
              <a:rPr lang="en-US" smtClean="0"/>
              <a:t>‹#›</a:t>
            </a:fld>
            <a:endParaRPr lang="en-US"/>
          </a:p>
        </p:txBody>
      </p:sp>
      <p:grpSp>
        <p:nvGrpSpPr>
          <p:cNvPr id="42" name="群組 41"/>
          <p:cNvGrpSpPr/>
          <p:nvPr/>
        </p:nvGrpSpPr>
        <p:grpSpPr>
          <a:xfrm>
            <a:off x="10965754" y="6381328"/>
            <a:ext cx="135128" cy="468000"/>
            <a:chOff x="10965754" y="6374643"/>
            <a:chExt cx="135128" cy="365125"/>
          </a:xfrm>
        </p:grpSpPr>
        <p:sp>
          <p:nvSpPr>
            <p:cNvPr id="43" name="矩形 42"/>
            <p:cNvSpPr/>
            <p:nvPr/>
          </p:nvSpPr>
          <p:spPr>
            <a:xfrm>
              <a:off x="10965754" y="6374643"/>
              <a:ext cx="66836" cy="3651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4" name="矩形 43"/>
            <p:cNvSpPr/>
            <p:nvPr/>
          </p:nvSpPr>
          <p:spPr>
            <a:xfrm>
              <a:off x="11034046" y="6374643"/>
              <a:ext cx="66836" cy="3651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6" name="文字方塊 9"/>
          <p:cNvSpPr txBox="1"/>
          <p:nvPr/>
        </p:nvSpPr>
        <p:spPr>
          <a:xfrm>
            <a:off x="918116" y="6611969"/>
            <a:ext cx="11273884" cy="246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b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Copyright © NETWORKING AND</a:t>
            </a:r>
            <a:r>
              <a:rPr lang="en-US" altLang="zh-TW" sz="1000" b="0" baseline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 SENSING SYSTEMS LABORATORY, CS, NCTU. All rights reserved.</a:t>
            </a:r>
            <a:endParaRPr lang="en-US" altLang="zh-TW" sz="1000" b="0" dirty="0">
              <a:solidFill>
                <a:schemeClr val="bg1">
                  <a:lumMod val="65000"/>
                </a:schemeClr>
              </a:solidFill>
              <a:latin typeface="Tw Cen MT Condensed" panose="020B0606020104020203" pitchFamily="34" charset="0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9" r="13400"/>
          <a:stretch/>
        </p:blipFill>
        <p:spPr>
          <a:xfrm>
            <a:off x="335360" y="6504887"/>
            <a:ext cx="582756" cy="353303"/>
          </a:xfrm>
          <a:prstGeom prst="rect">
            <a:avLst/>
          </a:prstGeom>
          <a:effectLst/>
        </p:spPr>
      </p:pic>
      <p:sp>
        <p:nvSpPr>
          <p:cNvPr id="23" name="內容版面配置區 2">
            <a:extLst>
              <a:ext uri="{FF2B5EF4-FFF2-40B4-BE49-F238E27FC236}">
                <a16:creationId xmlns:a16="http://schemas.microsoft.com/office/drawing/2014/main" id="{9D1178A4-A62F-AE47-B4FD-DFBDEBC0B7E1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335360" y="1688042"/>
            <a:ext cx="5662215" cy="4623671"/>
          </a:xfrm>
          <a:prstGeom prst="rect">
            <a:avLst/>
          </a:prstGeom>
        </p:spPr>
        <p:txBody>
          <a:bodyPr/>
          <a:lstStyle>
            <a:lvl1pPr marL="403225" indent="-39211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1pPr>
            <a:lvl2pPr marL="808038" indent="-40481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2pPr>
            <a:lvl3pPr marL="1157288" indent="-349250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3pPr>
            <a:lvl4pPr marL="1516063" indent="-358775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4pPr>
            <a:lvl5pPr marL="1876425" indent="-36036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24" name="內容版面配置區 2">
            <a:extLst>
              <a:ext uri="{FF2B5EF4-FFF2-40B4-BE49-F238E27FC236}">
                <a16:creationId xmlns:a16="http://schemas.microsoft.com/office/drawing/2014/main" id="{18BDE748-AF06-9848-B53D-40087470A386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194425" y="1694425"/>
            <a:ext cx="5662215" cy="4623671"/>
          </a:xfrm>
          <a:prstGeom prst="rect">
            <a:avLst/>
          </a:prstGeom>
        </p:spPr>
        <p:txBody>
          <a:bodyPr/>
          <a:lstStyle>
            <a:lvl1pPr marL="403225" indent="-39211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1pPr>
            <a:lvl2pPr marL="808038" indent="-40481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2pPr>
            <a:lvl3pPr marL="1157288" indent="-349250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3pPr>
            <a:lvl4pPr marL="1516063" indent="-358775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4pPr>
            <a:lvl5pPr marL="1876425" indent="-36036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 dirty="0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群組 9"/>
          <p:cNvGrpSpPr/>
          <p:nvPr/>
        </p:nvGrpSpPr>
        <p:grpSpPr>
          <a:xfrm>
            <a:off x="0" y="-27384"/>
            <a:ext cx="12192000" cy="1619722"/>
            <a:chOff x="0" y="-27384"/>
            <a:chExt cx="12192000" cy="1619722"/>
          </a:xfrm>
        </p:grpSpPr>
        <p:sp>
          <p:nvSpPr>
            <p:cNvPr id="11" name="矩形 10"/>
            <p:cNvSpPr/>
            <p:nvPr/>
          </p:nvSpPr>
          <p:spPr>
            <a:xfrm>
              <a:off x="0" y="-27383"/>
              <a:ext cx="12192000" cy="16197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0" y="-27384"/>
              <a:ext cx="12192000" cy="1556793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0" y="-27383"/>
              <a:ext cx="12192000" cy="148478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335360" y="1681163"/>
            <a:ext cx="5662215" cy="52126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8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684440" cy="52126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8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14" name="標題 1"/>
          <p:cNvSpPr>
            <a:spLocks noGrp="1"/>
          </p:cNvSpPr>
          <p:nvPr>
            <p:ph type="title"/>
          </p:nvPr>
        </p:nvSpPr>
        <p:spPr>
          <a:xfrm>
            <a:off x="335360" y="344799"/>
            <a:ext cx="11521280" cy="1112602"/>
          </a:xfrm>
          <a:prstGeom prst="rect">
            <a:avLst/>
          </a:prstGeom>
        </p:spPr>
        <p:txBody>
          <a:bodyPr anchor="b"/>
          <a:lstStyle>
            <a:lvl1pPr>
              <a:defRPr sz="5400" b="1" baseline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23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11100882" y="6374643"/>
            <a:ext cx="755758" cy="365125"/>
          </a:xfrm>
          <a:prstGeom prst="rect">
            <a:avLst/>
          </a:prstGeom>
        </p:spPr>
        <p:txBody>
          <a:bodyPr/>
          <a:lstStyle>
            <a:lvl1pPr algn="l">
              <a:lnSpc>
                <a:spcPts val="2000"/>
              </a:lnSpc>
              <a:defRPr sz="1400" b="1" baseline="0">
                <a:latin typeface="Calibri" panose="020F0502020204030204" pitchFamily="34" charset="0"/>
              </a:defRPr>
            </a:lvl1pPr>
          </a:lstStyle>
          <a:p>
            <a:fld id="{3EBBE1F4-AE36-AD42-8177-96288CD18AD2}" type="slidenum">
              <a:rPr lang="en-US" smtClean="0"/>
              <a:t>‹#›</a:t>
            </a:fld>
            <a:endParaRPr lang="en-US"/>
          </a:p>
        </p:txBody>
      </p:sp>
      <p:grpSp>
        <p:nvGrpSpPr>
          <p:cNvPr id="29" name="群組 28"/>
          <p:cNvGrpSpPr/>
          <p:nvPr/>
        </p:nvGrpSpPr>
        <p:grpSpPr>
          <a:xfrm>
            <a:off x="10965754" y="6381328"/>
            <a:ext cx="135128" cy="468000"/>
            <a:chOff x="10965754" y="6374643"/>
            <a:chExt cx="135128" cy="365125"/>
          </a:xfrm>
        </p:grpSpPr>
        <p:sp>
          <p:nvSpPr>
            <p:cNvPr id="30" name="矩形 29"/>
            <p:cNvSpPr/>
            <p:nvPr/>
          </p:nvSpPr>
          <p:spPr>
            <a:xfrm>
              <a:off x="10965754" y="6374643"/>
              <a:ext cx="66836" cy="3651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1" name="矩形 30"/>
            <p:cNvSpPr/>
            <p:nvPr/>
          </p:nvSpPr>
          <p:spPr>
            <a:xfrm>
              <a:off x="11034046" y="6374643"/>
              <a:ext cx="66836" cy="3651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7" name="文字方塊 9"/>
          <p:cNvSpPr txBox="1"/>
          <p:nvPr/>
        </p:nvSpPr>
        <p:spPr>
          <a:xfrm>
            <a:off x="918116" y="6611969"/>
            <a:ext cx="11273884" cy="246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b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Copyright © NETWORKING AND</a:t>
            </a:r>
            <a:r>
              <a:rPr lang="en-US" altLang="zh-TW" sz="1000" b="0" baseline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 SENSING SYSTEMS LABORATORY, CS, NCTU. All rights reserved.</a:t>
            </a:r>
            <a:endParaRPr lang="en-US" altLang="zh-TW" sz="1000" b="0" dirty="0">
              <a:solidFill>
                <a:schemeClr val="bg1">
                  <a:lumMod val="65000"/>
                </a:schemeClr>
              </a:solidFill>
              <a:latin typeface="Tw Cen MT Condensed" panose="020B0606020104020203" pitchFamily="34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9" r="13400"/>
          <a:stretch/>
        </p:blipFill>
        <p:spPr>
          <a:xfrm>
            <a:off x="335360" y="6504887"/>
            <a:ext cx="582756" cy="353303"/>
          </a:xfrm>
          <a:prstGeom prst="rect">
            <a:avLst/>
          </a:prstGeom>
          <a:effectLst/>
        </p:spPr>
      </p:pic>
      <p:sp>
        <p:nvSpPr>
          <p:cNvPr id="20" name="內容版面配置區 2">
            <a:extLst>
              <a:ext uri="{FF2B5EF4-FFF2-40B4-BE49-F238E27FC236}">
                <a16:creationId xmlns:a16="http://schemas.microsoft.com/office/drawing/2014/main" id="{9A4A12A5-18A4-CA4A-8E68-97EAFD19927B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335360" y="2291060"/>
            <a:ext cx="5662215" cy="4020653"/>
          </a:xfrm>
          <a:prstGeom prst="rect">
            <a:avLst/>
          </a:prstGeom>
        </p:spPr>
        <p:txBody>
          <a:bodyPr/>
          <a:lstStyle>
            <a:lvl1pPr marL="403225" indent="-39211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4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1pPr>
            <a:lvl2pPr marL="808038" indent="-40481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4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2pPr>
            <a:lvl3pPr marL="1157288" indent="-349250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4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3pPr>
            <a:lvl4pPr marL="1516063" indent="-358775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4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4pPr>
            <a:lvl5pPr marL="1876425" indent="-36036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4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21" name="內容版面配置區 2">
            <a:extLst>
              <a:ext uri="{FF2B5EF4-FFF2-40B4-BE49-F238E27FC236}">
                <a16:creationId xmlns:a16="http://schemas.microsoft.com/office/drawing/2014/main" id="{E09B3CAD-22B9-BC48-9D7D-2345FF14DD38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172200" y="2291060"/>
            <a:ext cx="5662215" cy="4020653"/>
          </a:xfrm>
          <a:prstGeom prst="rect">
            <a:avLst/>
          </a:prstGeom>
        </p:spPr>
        <p:txBody>
          <a:bodyPr/>
          <a:lstStyle>
            <a:lvl1pPr marL="403225" indent="-39211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4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1pPr>
            <a:lvl2pPr marL="808038" indent="-40481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4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2pPr>
            <a:lvl3pPr marL="1157288" indent="-349250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4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3pPr>
            <a:lvl4pPr marL="1516063" indent="-358775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4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4pPr>
            <a:lvl5pPr marL="1876425" indent="-36036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4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 dirty="0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群組 6"/>
          <p:cNvGrpSpPr/>
          <p:nvPr/>
        </p:nvGrpSpPr>
        <p:grpSpPr>
          <a:xfrm>
            <a:off x="0" y="-27384"/>
            <a:ext cx="12192000" cy="1619722"/>
            <a:chOff x="0" y="-27384"/>
            <a:chExt cx="12192000" cy="1619722"/>
          </a:xfrm>
        </p:grpSpPr>
        <p:sp>
          <p:nvSpPr>
            <p:cNvPr id="9" name="矩形 8"/>
            <p:cNvSpPr/>
            <p:nvPr/>
          </p:nvSpPr>
          <p:spPr>
            <a:xfrm>
              <a:off x="0" y="-27383"/>
              <a:ext cx="12192000" cy="16197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0" y="-27384"/>
              <a:ext cx="12192000" cy="1556793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0" y="-27383"/>
              <a:ext cx="12192000" cy="148478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2" name="標題 1"/>
          <p:cNvSpPr>
            <a:spLocks noGrp="1"/>
          </p:cNvSpPr>
          <p:nvPr>
            <p:ph type="title"/>
          </p:nvPr>
        </p:nvSpPr>
        <p:spPr>
          <a:xfrm>
            <a:off x="335360" y="344799"/>
            <a:ext cx="11521280" cy="1112602"/>
          </a:xfrm>
          <a:prstGeom prst="rect">
            <a:avLst/>
          </a:prstGeom>
        </p:spPr>
        <p:txBody>
          <a:bodyPr anchor="b"/>
          <a:lstStyle>
            <a:lvl1pPr>
              <a:defRPr sz="5400" b="1" baseline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19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11100882" y="6374643"/>
            <a:ext cx="755758" cy="365125"/>
          </a:xfrm>
          <a:prstGeom prst="rect">
            <a:avLst/>
          </a:prstGeom>
        </p:spPr>
        <p:txBody>
          <a:bodyPr/>
          <a:lstStyle>
            <a:lvl1pPr algn="l">
              <a:lnSpc>
                <a:spcPts val="2000"/>
              </a:lnSpc>
              <a:defRPr sz="1400" b="1" baseline="0">
                <a:latin typeface="Calibri" panose="020F0502020204030204" pitchFamily="34" charset="0"/>
              </a:defRPr>
            </a:lvl1pPr>
          </a:lstStyle>
          <a:p>
            <a:fld id="{3EBBE1F4-AE36-AD42-8177-96288CD18AD2}" type="slidenum">
              <a:rPr lang="en-US" smtClean="0"/>
              <a:t>‹#›</a:t>
            </a:fld>
            <a:endParaRPr lang="en-US"/>
          </a:p>
        </p:txBody>
      </p:sp>
      <p:grpSp>
        <p:nvGrpSpPr>
          <p:cNvPr id="25" name="群組 24"/>
          <p:cNvGrpSpPr/>
          <p:nvPr/>
        </p:nvGrpSpPr>
        <p:grpSpPr>
          <a:xfrm>
            <a:off x="10965754" y="6381328"/>
            <a:ext cx="135128" cy="468000"/>
            <a:chOff x="10965754" y="6374643"/>
            <a:chExt cx="135128" cy="365125"/>
          </a:xfrm>
        </p:grpSpPr>
        <p:sp>
          <p:nvSpPr>
            <p:cNvPr id="26" name="矩形 25"/>
            <p:cNvSpPr/>
            <p:nvPr/>
          </p:nvSpPr>
          <p:spPr>
            <a:xfrm>
              <a:off x="10965754" y="6374643"/>
              <a:ext cx="66836" cy="3651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7" name="矩形 26"/>
            <p:cNvSpPr/>
            <p:nvPr/>
          </p:nvSpPr>
          <p:spPr>
            <a:xfrm>
              <a:off x="11034046" y="6374643"/>
              <a:ext cx="66836" cy="3651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3" name="文字方塊 9"/>
          <p:cNvSpPr txBox="1"/>
          <p:nvPr/>
        </p:nvSpPr>
        <p:spPr>
          <a:xfrm>
            <a:off x="918116" y="6611969"/>
            <a:ext cx="11273884" cy="246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b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Copyright © NETWORKING AND</a:t>
            </a:r>
            <a:r>
              <a:rPr lang="en-US" altLang="zh-TW" sz="1000" b="0" baseline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 SENSING SYSTEMS LABORATORY, CS, NCTU. All rights reserved.</a:t>
            </a:r>
            <a:endParaRPr lang="en-US" altLang="zh-TW" sz="1000" b="0" dirty="0">
              <a:solidFill>
                <a:schemeClr val="bg1">
                  <a:lumMod val="65000"/>
                </a:schemeClr>
              </a:solidFill>
              <a:latin typeface="Tw Cen MT Condensed" panose="020B0606020104020203" pitchFamily="34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9" r="13400"/>
          <a:stretch/>
        </p:blipFill>
        <p:spPr>
          <a:xfrm>
            <a:off x="335360" y="6504887"/>
            <a:ext cx="582756" cy="353303"/>
          </a:xfrm>
          <a:prstGeom prst="rect">
            <a:avLst/>
          </a:prstGeom>
          <a:effectLst/>
        </p:spPr>
      </p:pic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11100882" y="6374643"/>
            <a:ext cx="755758" cy="365125"/>
          </a:xfrm>
          <a:prstGeom prst="rect">
            <a:avLst/>
          </a:prstGeom>
        </p:spPr>
        <p:txBody>
          <a:bodyPr/>
          <a:lstStyle>
            <a:lvl1pPr algn="l">
              <a:lnSpc>
                <a:spcPts val="2000"/>
              </a:lnSpc>
              <a:defRPr sz="1400" b="1" baseline="0">
                <a:latin typeface="Calibri" panose="020F0502020204030204" pitchFamily="34" charset="0"/>
              </a:defRPr>
            </a:lvl1pPr>
          </a:lstStyle>
          <a:p>
            <a:fld id="{3EBBE1F4-AE36-AD42-8177-96288CD18AD2}" type="slidenum">
              <a:rPr lang="en-US" smtClean="0"/>
              <a:t>‹#›</a:t>
            </a:fld>
            <a:endParaRPr lang="en-US"/>
          </a:p>
        </p:txBody>
      </p:sp>
      <p:grpSp>
        <p:nvGrpSpPr>
          <p:cNvPr id="20" name="群組 19"/>
          <p:cNvGrpSpPr/>
          <p:nvPr/>
        </p:nvGrpSpPr>
        <p:grpSpPr>
          <a:xfrm>
            <a:off x="10965754" y="6381328"/>
            <a:ext cx="135128" cy="468000"/>
            <a:chOff x="10965754" y="6374643"/>
            <a:chExt cx="135128" cy="365125"/>
          </a:xfrm>
        </p:grpSpPr>
        <p:sp>
          <p:nvSpPr>
            <p:cNvPr id="21" name="矩形 20"/>
            <p:cNvSpPr/>
            <p:nvPr/>
          </p:nvSpPr>
          <p:spPr>
            <a:xfrm>
              <a:off x="10965754" y="6374643"/>
              <a:ext cx="66836" cy="3651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矩形 21"/>
            <p:cNvSpPr/>
            <p:nvPr/>
          </p:nvSpPr>
          <p:spPr>
            <a:xfrm>
              <a:off x="11034046" y="6374643"/>
              <a:ext cx="66836" cy="3651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6" name="文字方塊 9"/>
          <p:cNvSpPr txBox="1"/>
          <p:nvPr/>
        </p:nvSpPr>
        <p:spPr>
          <a:xfrm>
            <a:off x="0" y="6611969"/>
            <a:ext cx="12192000" cy="246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b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Copyright © NETWORKING AND</a:t>
            </a:r>
            <a:r>
              <a:rPr lang="en-US" altLang="zh-TW" sz="1000" b="0" baseline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 SENSING SYSTEMS LABORATORY, CS, NCTU. All rights reserved.</a:t>
            </a:r>
            <a:endParaRPr lang="en-US" altLang="zh-TW" sz="1000" b="0" dirty="0">
              <a:solidFill>
                <a:schemeClr val="bg1">
                  <a:lumMod val="65000"/>
                </a:schemeClr>
              </a:solidFill>
              <a:latin typeface="Tw Cen MT Condensed" panose="020B0606020104020203" pitchFamily="34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9" r="13400"/>
          <a:stretch/>
        </p:blipFill>
        <p:spPr>
          <a:xfrm>
            <a:off x="11273884" y="130053"/>
            <a:ext cx="582756" cy="353303"/>
          </a:xfrm>
          <a:prstGeom prst="rect">
            <a:avLst/>
          </a:prstGeom>
          <a:effectLst/>
        </p:spPr>
      </p:pic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4DADA6C2-E637-F642-95E5-0309E3EB9F41}"/>
              </a:ext>
            </a:extLst>
          </p:cNvPr>
          <p:cNvGrpSpPr/>
          <p:nvPr/>
        </p:nvGrpSpPr>
        <p:grpSpPr>
          <a:xfrm>
            <a:off x="0" y="0"/>
            <a:ext cx="5965889" cy="6858000"/>
            <a:chOff x="0" y="0"/>
            <a:chExt cx="5965889" cy="6858000"/>
          </a:xfrm>
        </p:grpSpPr>
        <p:sp>
          <p:nvSpPr>
            <p:cNvPr id="17" name="箭號: 五邊形 12">
              <a:extLst>
                <a:ext uri="{FF2B5EF4-FFF2-40B4-BE49-F238E27FC236}">
                  <a16:creationId xmlns:a16="http://schemas.microsoft.com/office/drawing/2014/main" id="{C3424005-2947-5749-B94D-7EE01D59B97D}"/>
                </a:ext>
              </a:extLst>
            </p:cNvPr>
            <p:cNvSpPr/>
            <p:nvPr/>
          </p:nvSpPr>
          <p:spPr>
            <a:xfrm>
              <a:off x="377879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" name="箭號: 五邊形 12">
              <a:extLst>
                <a:ext uri="{FF2B5EF4-FFF2-40B4-BE49-F238E27FC236}">
                  <a16:creationId xmlns:a16="http://schemas.microsoft.com/office/drawing/2014/main" id="{78B68587-E393-9C46-A4CA-137BCC2B13AD}"/>
                </a:ext>
              </a:extLst>
            </p:cNvPr>
            <p:cNvSpPr/>
            <p:nvPr/>
          </p:nvSpPr>
          <p:spPr>
            <a:xfrm>
              <a:off x="165169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accent2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箭號: 五邊形 12"/>
            <p:cNvSpPr/>
            <p:nvPr/>
          </p:nvSpPr>
          <p:spPr>
            <a:xfrm>
              <a:off x="0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35361" y="548680"/>
            <a:ext cx="4451128" cy="144016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44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335362" y="2060848"/>
            <a:ext cx="4451127" cy="424847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0">
                <a:solidFill>
                  <a:schemeClr val="accent3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15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11100882" y="6374643"/>
            <a:ext cx="755758" cy="365125"/>
          </a:xfrm>
          <a:prstGeom prst="rect">
            <a:avLst/>
          </a:prstGeom>
        </p:spPr>
        <p:txBody>
          <a:bodyPr/>
          <a:lstStyle>
            <a:lvl1pPr algn="l">
              <a:lnSpc>
                <a:spcPts val="2000"/>
              </a:lnSpc>
              <a:defRPr sz="1400" b="1" baseline="0">
                <a:latin typeface="Calibri" panose="020F0502020204030204" pitchFamily="34" charset="0"/>
              </a:defRPr>
            </a:lvl1pPr>
          </a:lstStyle>
          <a:p>
            <a:fld id="{3EBBE1F4-AE36-AD42-8177-96288CD18AD2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文字方塊 19"/>
          <p:cNvSpPr txBox="1"/>
          <p:nvPr/>
        </p:nvSpPr>
        <p:spPr>
          <a:xfrm>
            <a:off x="0" y="6611967"/>
            <a:ext cx="39357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b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Copyright © NETWORKING AND</a:t>
            </a:r>
            <a:r>
              <a:rPr lang="en-US" altLang="zh-TW" sz="1000" b="0" baseline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 SENSING SYSTEMS LABORATORY, CS, NCTU. All rights reserved.</a:t>
            </a:r>
            <a:endParaRPr lang="en-US" altLang="zh-TW" sz="1000" b="0" dirty="0">
              <a:solidFill>
                <a:schemeClr val="bg1">
                  <a:lumMod val="65000"/>
                </a:schemeClr>
              </a:solidFill>
              <a:latin typeface="Tw Cen MT Condensed" panose="020B0606020104020203" pitchFamily="34" charset="0"/>
            </a:endParaRPr>
          </a:p>
        </p:txBody>
      </p:sp>
      <p:grpSp>
        <p:nvGrpSpPr>
          <p:cNvPr id="21" name="群組 20"/>
          <p:cNvGrpSpPr/>
          <p:nvPr/>
        </p:nvGrpSpPr>
        <p:grpSpPr>
          <a:xfrm>
            <a:off x="10965754" y="6381328"/>
            <a:ext cx="135128" cy="468000"/>
            <a:chOff x="10965754" y="6374643"/>
            <a:chExt cx="135128" cy="365125"/>
          </a:xfrm>
        </p:grpSpPr>
        <p:sp>
          <p:nvSpPr>
            <p:cNvPr id="22" name="矩形 21"/>
            <p:cNvSpPr/>
            <p:nvPr/>
          </p:nvSpPr>
          <p:spPr>
            <a:xfrm>
              <a:off x="10965754" y="6374643"/>
              <a:ext cx="66836" cy="3651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矩形 22"/>
            <p:cNvSpPr/>
            <p:nvPr/>
          </p:nvSpPr>
          <p:spPr>
            <a:xfrm>
              <a:off x="11034046" y="6374643"/>
              <a:ext cx="66836" cy="3651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9" r="13400"/>
          <a:stretch/>
        </p:blipFill>
        <p:spPr>
          <a:xfrm>
            <a:off x="11273884" y="130053"/>
            <a:ext cx="582756" cy="353303"/>
          </a:xfrm>
          <a:prstGeom prst="rect">
            <a:avLst/>
          </a:prstGeom>
          <a:effectLst/>
        </p:spPr>
      </p:pic>
      <p:sp>
        <p:nvSpPr>
          <p:cNvPr id="18" name="內容版面配置區 2">
            <a:extLst>
              <a:ext uri="{FF2B5EF4-FFF2-40B4-BE49-F238E27FC236}">
                <a16:creationId xmlns:a16="http://schemas.microsoft.com/office/drawing/2014/main" id="{BB9680E6-3D9F-FF42-BA19-F206A773FE60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096640" y="552970"/>
            <a:ext cx="5760000" cy="5756350"/>
          </a:xfrm>
          <a:prstGeom prst="rect">
            <a:avLst/>
          </a:prstGeom>
        </p:spPr>
        <p:txBody>
          <a:bodyPr/>
          <a:lstStyle>
            <a:lvl1pPr marL="403225" indent="-39211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1pPr>
            <a:lvl2pPr marL="808038" indent="-40481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2pPr>
            <a:lvl3pPr marL="1157288" indent="-349250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3pPr>
            <a:lvl4pPr marL="1516063" indent="-358775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4pPr>
            <a:lvl5pPr marL="1876425" indent="-36036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 dirty="0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7108562A-19D8-3347-A5CB-8FD2094D2AC6}"/>
              </a:ext>
            </a:extLst>
          </p:cNvPr>
          <p:cNvGrpSpPr/>
          <p:nvPr/>
        </p:nvGrpSpPr>
        <p:grpSpPr>
          <a:xfrm>
            <a:off x="0" y="0"/>
            <a:ext cx="5965889" cy="6858000"/>
            <a:chOff x="0" y="0"/>
            <a:chExt cx="5965889" cy="6858000"/>
          </a:xfrm>
        </p:grpSpPr>
        <p:sp>
          <p:nvSpPr>
            <p:cNvPr id="16" name="箭號: 五邊形 12">
              <a:extLst>
                <a:ext uri="{FF2B5EF4-FFF2-40B4-BE49-F238E27FC236}">
                  <a16:creationId xmlns:a16="http://schemas.microsoft.com/office/drawing/2014/main" id="{0350FA7D-8512-F24E-9F36-7F4296D197F2}"/>
                </a:ext>
              </a:extLst>
            </p:cNvPr>
            <p:cNvSpPr/>
            <p:nvPr/>
          </p:nvSpPr>
          <p:spPr>
            <a:xfrm>
              <a:off x="377879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" name="箭號: 五邊形 12">
              <a:extLst>
                <a:ext uri="{FF2B5EF4-FFF2-40B4-BE49-F238E27FC236}">
                  <a16:creationId xmlns:a16="http://schemas.microsoft.com/office/drawing/2014/main" id="{125DE2BA-1E8B-2447-AEBE-4BDB2873316E}"/>
                </a:ext>
              </a:extLst>
            </p:cNvPr>
            <p:cNvSpPr/>
            <p:nvPr/>
          </p:nvSpPr>
          <p:spPr>
            <a:xfrm>
              <a:off x="165169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accent2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箭號: 五邊形 12">
              <a:extLst>
                <a:ext uri="{FF2B5EF4-FFF2-40B4-BE49-F238E27FC236}">
                  <a16:creationId xmlns:a16="http://schemas.microsoft.com/office/drawing/2014/main" id="{467877CF-B77C-BE4F-8D6F-89063BBFC3DE}"/>
                </a:ext>
              </a:extLst>
            </p:cNvPr>
            <p:cNvSpPr/>
            <p:nvPr/>
          </p:nvSpPr>
          <p:spPr>
            <a:xfrm>
              <a:off x="0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6096000" y="548680"/>
            <a:ext cx="5760640" cy="576063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zh-TW" altLang="en-US"/>
          </a:p>
        </p:txBody>
      </p:sp>
      <p:sp>
        <p:nvSpPr>
          <p:cNvPr id="9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11100882" y="6374643"/>
            <a:ext cx="755758" cy="365125"/>
          </a:xfrm>
          <a:prstGeom prst="rect">
            <a:avLst/>
          </a:prstGeom>
        </p:spPr>
        <p:txBody>
          <a:bodyPr/>
          <a:lstStyle>
            <a:lvl1pPr algn="l">
              <a:lnSpc>
                <a:spcPts val="2000"/>
              </a:lnSpc>
              <a:defRPr sz="1400" b="1" baseline="0">
                <a:latin typeface="Calibri" panose="020F0502020204030204" pitchFamily="34" charset="0"/>
              </a:defRPr>
            </a:lvl1pPr>
          </a:lstStyle>
          <a:p>
            <a:fld id="{3EBBE1F4-AE36-AD42-8177-96288CD18AD2}" type="slidenum">
              <a:rPr lang="en-US" smtClean="0"/>
              <a:t>‹#›</a:t>
            </a:fld>
            <a:endParaRPr lang="en-US"/>
          </a:p>
        </p:txBody>
      </p:sp>
      <p:sp>
        <p:nvSpPr>
          <p:cNvPr id="23" name="文字方塊 22"/>
          <p:cNvSpPr txBox="1"/>
          <p:nvPr/>
        </p:nvSpPr>
        <p:spPr>
          <a:xfrm>
            <a:off x="0" y="6611967"/>
            <a:ext cx="121919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b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Copyright © NETWORKING AND</a:t>
            </a:r>
            <a:r>
              <a:rPr lang="en-US" altLang="zh-TW" sz="1000" b="0" baseline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 SENSING SYSTEMS LABORATORY, CS, NCTU. All rights reserved.</a:t>
            </a:r>
            <a:endParaRPr lang="en-US" altLang="zh-TW" sz="1000" b="0" dirty="0">
              <a:solidFill>
                <a:schemeClr val="bg1">
                  <a:lumMod val="65000"/>
                </a:schemeClr>
              </a:solidFill>
              <a:latin typeface="Tw Cen MT Condensed" panose="020B0606020104020203" pitchFamily="34" charset="0"/>
            </a:endParaRPr>
          </a:p>
        </p:txBody>
      </p:sp>
      <p:grpSp>
        <p:nvGrpSpPr>
          <p:cNvPr id="27" name="群組 26"/>
          <p:cNvGrpSpPr/>
          <p:nvPr/>
        </p:nvGrpSpPr>
        <p:grpSpPr>
          <a:xfrm>
            <a:off x="10965754" y="6381328"/>
            <a:ext cx="135128" cy="468000"/>
            <a:chOff x="10965754" y="6374643"/>
            <a:chExt cx="135128" cy="365125"/>
          </a:xfrm>
        </p:grpSpPr>
        <p:sp>
          <p:nvSpPr>
            <p:cNvPr id="28" name="矩形 27"/>
            <p:cNvSpPr/>
            <p:nvPr/>
          </p:nvSpPr>
          <p:spPr>
            <a:xfrm>
              <a:off x="10965754" y="6374643"/>
              <a:ext cx="66836" cy="3651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9" name="矩形 28"/>
            <p:cNvSpPr/>
            <p:nvPr/>
          </p:nvSpPr>
          <p:spPr>
            <a:xfrm>
              <a:off x="11034046" y="6374643"/>
              <a:ext cx="66836" cy="3651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9" r="13400"/>
          <a:stretch/>
        </p:blipFill>
        <p:spPr>
          <a:xfrm>
            <a:off x="11273884" y="130053"/>
            <a:ext cx="582756" cy="353303"/>
          </a:xfrm>
          <a:prstGeom prst="rect">
            <a:avLst/>
          </a:prstGeom>
          <a:effectLst/>
        </p:spPr>
      </p:pic>
      <p:sp>
        <p:nvSpPr>
          <p:cNvPr id="22" name="標題 1">
            <a:extLst>
              <a:ext uri="{FF2B5EF4-FFF2-40B4-BE49-F238E27FC236}">
                <a16:creationId xmlns:a16="http://schemas.microsoft.com/office/drawing/2014/main" id="{6E193196-9107-784C-A964-C67153D060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361" y="548680"/>
            <a:ext cx="4451128" cy="144016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44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24" name="文字版面配置區 3">
            <a:extLst>
              <a:ext uri="{FF2B5EF4-FFF2-40B4-BE49-F238E27FC236}">
                <a16:creationId xmlns:a16="http://schemas.microsoft.com/office/drawing/2014/main" id="{5922BEEB-F3AC-E443-B34D-CE264A9822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35362" y="2060848"/>
            <a:ext cx="4451127" cy="424847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0">
                <a:solidFill>
                  <a:schemeClr val="accent3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335778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4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 baseline="0">
          <a:solidFill>
            <a:schemeClr val="bg1">
              <a:lumMod val="9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Calibri" panose="020F0502020204030204" pitchFamily="34" charset="0"/>
          <a:ea typeface="微軟正黑體" panose="020B0604030504040204" pitchFamily="34" charset="-12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 baseline="0">
          <a:solidFill>
            <a:schemeClr val="tx1"/>
          </a:solidFill>
          <a:latin typeface="Calibri" panose="020F0502020204030204" pitchFamily="34" charset="0"/>
          <a:ea typeface="微軟正黑體" panose="020B0604030504040204" pitchFamily="34" charset="-12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 baseline="0">
          <a:solidFill>
            <a:schemeClr val="tx1"/>
          </a:solidFill>
          <a:latin typeface="Calibri" panose="020F0502020204030204" pitchFamily="34" charset="0"/>
          <a:ea typeface="微軟正黑體" panose="020B0604030504040204" pitchFamily="34" charset="-12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Calibri" panose="020F0502020204030204" pitchFamily="34" charset="0"/>
          <a:ea typeface="微軟正黑體" panose="020B0604030504040204" pitchFamily="34" charset="-12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Calibri" panose="020F0502020204030204" pitchFamily="34" charset="0"/>
          <a:ea typeface="微軟正黑體" panose="020B0604030504040204" pitchFamily="34" charset="-12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Calibri" panose="020F0502020204030204" pitchFamily="34" charset="0"/>
          <a:ea typeface="微軟正黑體" panose="020B0604030504040204" pitchFamily="34" charset="-12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g"/><Relationship Id="rId3" Type="http://schemas.openxmlformats.org/officeDocument/2006/relationships/image" Target="../media/image15.jp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3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itebuilderreport.com/stock-up" TargetMode="External"/><Relationship Id="rId2" Type="http://schemas.openxmlformats.org/officeDocument/2006/relationships/hyperlink" Target="https://www.flaticon.com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323375" y="2069196"/>
            <a:ext cx="8228953" cy="2056015"/>
          </a:xfrm>
        </p:spPr>
        <p:txBody>
          <a:bodyPr/>
          <a:lstStyle/>
          <a:p>
            <a:r>
              <a:rPr lang="en-US" altLang="zh-TW" sz="4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User Tracking System Based on RFID Signal</a:t>
            </a:r>
            <a:r>
              <a:rPr lang="en-US" altLang="zh-TW" sz="4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altLang="zh-TW" sz="4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TW" sz="6000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Proposal</a:t>
            </a:r>
            <a:endParaRPr lang="zh-TW" altLang="en-US" sz="4800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335360" y="4396680"/>
            <a:ext cx="7754198" cy="652815"/>
          </a:xfrm>
        </p:spPr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NCTU NSS 2018</a:t>
            </a:r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sz="15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Chengfa</a:t>
            </a:r>
            <a:r>
              <a:rPr lang="en-US" altLang="zh-TW" sz="1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Huang</a:t>
            </a:r>
            <a:endParaRPr lang="zh-TW" alt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文字版面配置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2018.08.09 @NCTU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EC-345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內容版面配置區 4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Willy Cheng-Fa 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Huang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0426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t>10</a:t>
            </a:fld>
            <a:endParaRPr lang="en-US"/>
          </a:p>
        </p:txBody>
      </p:sp>
      <p:grpSp>
        <p:nvGrpSpPr>
          <p:cNvPr id="11" name="群組 10"/>
          <p:cNvGrpSpPr/>
          <p:nvPr/>
        </p:nvGrpSpPr>
        <p:grpSpPr>
          <a:xfrm>
            <a:off x="317500" y="774700"/>
            <a:ext cx="10172701" cy="5599943"/>
            <a:chOff x="698500" y="774700"/>
            <a:chExt cx="10172701" cy="5599943"/>
          </a:xfrm>
        </p:grpSpPr>
        <p:sp>
          <p:nvSpPr>
            <p:cNvPr id="3" name="矩形 2"/>
            <p:cNvSpPr/>
            <p:nvPr/>
          </p:nvSpPr>
          <p:spPr>
            <a:xfrm>
              <a:off x="698500" y="774700"/>
              <a:ext cx="10172700" cy="5599943"/>
            </a:xfrm>
            <a:prstGeom prst="rect">
              <a:avLst/>
            </a:prstGeom>
            <a:noFill/>
            <a:ln w="508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4" name="直線接點 3"/>
            <p:cNvCxnSpPr/>
            <p:nvPr/>
          </p:nvCxnSpPr>
          <p:spPr>
            <a:xfrm flipV="1">
              <a:off x="10871200" y="4546601"/>
              <a:ext cx="1" cy="1295399"/>
            </a:xfrm>
            <a:prstGeom prst="line">
              <a:avLst/>
            </a:prstGeom>
            <a:ln w="508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" name="直線接點 6"/>
          <p:cNvCxnSpPr/>
          <p:nvPr/>
        </p:nvCxnSpPr>
        <p:spPr>
          <a:xfrm flipH="1" flipV="1">
            <a:off x="7219132" y="4155285"/>
            <a:ext cx="3271068" cy="34962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9069448" y="5181223"/>
            <a:ext cx="1041400" cy="304043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7539930" y="5181223"/>
            <a:ext cx="1041400" cy="304043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向右箭號 9"/>
          <p:cNvSpPr/>
          <p:nvPr/>
        </p:nvSpPr>
        <p:spPr>
          <a:xfrm rot="10800000">
            <a:off x="10490200" y="5029579"/>
            <a:ext cx="1496561" cy="456065"/>
          </a:xfrm>
          <a:prstGeom prst="rightArrow">
            <a:avLst>
              <a:gd name="adj1" fmla="val 50000"/>
              <a:gd name="adj2" fmla="val 183665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5" name="直線接點 14"/>
          <p:cNvCxnSpPr/>
          <p:nvPr/>
        </p:nvCxnSpPr>
        <p:spPr>
          <a:xfrm flipV="1">
            <a:off x="7231833" y="4190247"/>
            <a:ext cx="25401" cy="2158996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/>
          <p:cNvSpPr/>
          <p:nvPr/>
        </p:nvSpPr>
        <p:spPr>
          <a:xfrm>
            <a:off x="2781300" y="5664199"/>
            <a:ext cx="3663134" cy="356167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矩形 22"/>
          <p:cNvSpPr/>
          <p:nvPr/>
        </p:nvSpPr>
        <p:spPr>
          <a:xfrm rot="16200000">
            <a:off x="-1231899" y="3195970"/>
            <a:ext cx="4399467" cy="356924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矩形 23"/>
          <p:cNvSpPr/>
          <p:nvPr/>
        </p:nvSpPr>
        <p:spPr>
          <a:xfrm>
            <a:off x="2882901" y="1226826"/>
            <a:ext cx="2667000" cy="2000302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矩形 24"/>
          <p:cNvSpPr/>
          <p:nvPr/>
        </p:nvSpPr>
        <p:spPr>
          <a:xfrm>
            <a:off x="6884483" y="1142284"/>
            <a:ext cx="2926267" cy="2065130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7" name="圖片 2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7600" y="4205401"/>
            <a:ext cx="860202" cy="860202"/>
          </a:xfrm>
          <a:prstGeom prst="rect">
            <a:avLst/>
          </a:prstGeom>
        </p:spPr>
      </p:pic>
      <p:sp>
        <p:nvSpPr>
          <p:cNvPr id="28" name="文字方塊 27"/>
          <p:cNvSpPr txBox="1"/>
          <p:nvPr/>
        </p:nvSpPr>
        <p:spPr>
          <a:xfrm>
            <a:off x="7696200" y="3307904"/>
            <a:ext cx="2628900" cy="64633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pPr algn="ctr"/>
            <a:r>
              <a:rPr lang="en-US" altLang="zh-TW" sz="3600" b="1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Recognition</a:t>
            </a:r>
            <a:endParaRPr lang="zh-TW" altLang="en-US" sz="2800" b="1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pic>
        <p:nvPicPr>
          <p:cNvPr id="32" name="圖片 3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6909" y="4585645"/>
            <a:ext cx="860202" cy="860202"/>
          </a:xfrm>
          <a:prstGeom prst="rect">
            <a:avLst/>
          </a:prstGeom>
        </p:spPr>
      </p:pic>
      <p:sp>
        <p:nvSpPr>
          <p:cNvPr id="33" name="文字方塊 32"/>
          <p:cNvSpPr txBox="1"/>
          <p:nvPr/>
        </p:nvSpPr>
        <p:spPr>
          <a:xfrm>
            <a:off x="6521162" y="3264997"/>
            <a:ext cx="2419637" cy="64633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pPr algn="ctr"/>
            <a:r>
              <a:rPr lang="en-US" altLang="zh-TW" sz="3600" b="1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Wristband</a:t>
            </a:r>
            <a:endParaRPr lang="zh-TW" altLang="en-US" sz="2800" b="1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9548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4.07407E-6 L -0.13633 0.05717 " pathEditMode="relative" rAng="0" ptsTypes="AA">
                                      <p:cBhvr>
                                        <p:cTn id="1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823" y="2847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0 L -0.13034 0.00208 " pathEditMode="relative" rAng="0" ptsTypes="AA">
                                      <p:cBhvr>
                                        <p:cTn id="2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23" y="93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8" grpId="1"/>
      <p:bldP spid="3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t>11</a:t>
            </a:fld>
            <a:endParaRPr lang="en-US"/>
          </a:p>
        </p:txBody>
      </p:sp>
      <p:grpSp>
        <p:nvGrpSpPr>
          <p:cNvPr id="11" name="群組 10"/>
          <p:cNvGrpSpPr/>
          <p:nvPr/>
        </p:nvGrpSpPr>
        <p:grpSpPr>
          <a:xfrm>
            <a:off x="317500" y="774700"/>
            <a:ext cx="10172701" cy="5599943"/>
            <a:chOff x="698500" y="774700"/>
            <a:chExt cx="10172701" cy="5599943"/>
          </a:xfrm>
        </p:grpSpPr>
        <p:sp>
          <p:nvSpPr>
            <p:cNvPr id="3" name="矩形 2"/>
            <p:cNvSpPr/>
            <p:nvPr/>
          </p:nvSpPr>
          <p:spPr>
            <a:xfrm>
              <a:off x="698500" y="774700"/>
              <a:ext cx="10172700" cy="5599943"/>
            </a:xfrm>
            <a:prstGeom prst="rect">
              <a:avLst/>
            </a:prstGeom>
            <a:noFill/>
            <a:ln w="508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4" name="直線接點 3"/>
            <p:cNvCxnSpPr/>
            <p:nvPr/>
          </p:nvCxnSpPr>
          <p:spPr>
            <a:xfrm flipV="1">
              <a:off x="10871200" y="4546601"/>
              <a:ext cx="1" cy="1295399"/>
            </a:xfrm>
            <a:prstGeom prst="line">
              <a:avLst/>
            </a:prstGeom>
            <a:ln w="508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" name="直線接點 6"/>
          <p:cNvCxnSpPr/>
          <p:nvPr/>
        </p:nvCxnSpPr>
        <p:spPr>
          <a:xfrm flipH="1" flipV="1">
            <a:off x="7219132" y="4155285"/>
            <a:ext cx="3271068" cy="34962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9069448" y="5181223"/>
            <a:ext cx="1041400" cy="304043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7539930" y="5181223"/>
            <a:ext cx="1041400" cy="304043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向右箭號 9"/>
          <p:cNvSpPr/>
          <p:nvPr/>
        </p:nvSpPr>
        <p:spPr>
          <a:xfrm rot="10800000">
            <a:off x="10490200" y="5029579"/>
            <a:ext cx="1496561" cy="456065"/>
          </a:xfrm>
          <a:prstGeom prst="rightArrow">
            <a:avLst>
              <a:gd name="adj1" fmla="val 50000"/>
              <a:gd name="adj2" fmla="val 183665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5" name="直線接點 14"/>
          <p:cNvCxnSpPr/>
          <p:nvPr/>
        </p:nvCxnSpPr>
        <p:spPr>
          <a:xfrm flipV="1">
            <a:off x="7231833" y="4190247"/>
            <a:ext cx="25401" cy="2158996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/>
          <p:cNvSpPr/>
          <p:nvPr/>
        </p:nvSpPr>
        <p:spPr>
          <a:xfrm>
            <a:off x="2781300" y="5664199"/>
            <a:ext cx="3663134" cy="356167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矩形 22"/>
          <p:cNvSpPr/>
          <p:nvPr/>
        </p:nvSpPr>
        <p:spPr>
          <a:xfrm rot="16200000">
            <a:off x="-1219970" y="3163556"/>
            <a:ext cx="4399467" cy="356924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矩形 23"/>
          <p:cNvSpPr/>
          <p:nvPr/>
        </p:nvSpPr>
        <p:spPr>
          <a:xfrm>
            <a:off x="2882901" y="1226826"/>
            <a:ext cx="2667000" cy="2000302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矩形 24"/>
          <p:cNvSpPr/>
          <p:nvPr/>
        </p:nvSpPr>
        <p:spPr>
          <a:xfrm>
            <a:off x="6884483" y="1142284"/>
            <a:ext cx="2926267" cy="2065130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0" name="圖片 2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4459" y="4611525"/>
            <a:ext cx="860202" cy="860202"/>
          </a:xfrm>
          <a:prstGeom prst="rect">
            <a:avLst/>
          </a:prstGeom>
        </p:spPr>
      </p:pic>
      <p:grpSp>
        <p:nvGrpSpPr>
          <p:cNvPr id="5" name="群組 4"/>
          <p:cNvGrpSpPr/>
          <p:nvPr/>
        </p:nvGrpSpPr>
        <p:grpSpPr>
          <a:xfrm>
            <a:off x="6358320" y="884720"/>
            <a:ext cx="3893212" cy="2489712"/>
            <a:chOff x="6358320" y="884720"/>
            <a:chExt cx="3893212" cy="2489712"/>
          </a:xfrm>
        </p:grpSpPr>
        <p:pic>
          <p:nvPicPr>
            <p:cNvPr id="19" name="圖片 1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4666" y="1226826"/>
              <a:ext cx="873310" cy="873310"/>
            </a:xfrm>
            <a:prstGeom prst="rect">
              <a:avLst/>
            </a:prstGeom>
          </p:spPr>
        </p:pic>
        <p:sp>
          <p:nvSpPr>
            <p:cNvPr id="40" name="橢圓 39"/>
            <p:cNvSpPr/>
            <p:nvPr/>
          </p:nvSpPr>
          <p:spPr>
            <a:xfrm rot="5400000">
              <a:off x="7060070" y="182970"/>
              <a:ext cx="2489712" cy="3893212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1" name="文字方塊 40"/>
            <p:cNvSpPr txBox="1"/>
            <p:nvPr/>
          </p:nvSpPr>
          <p:spPr>
            <a:xfrm>
              <a:off x="6768415" y="1128420"/>
              <a:ext cx="1303720" cy="769441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/>
            <a:p>
              <a:pPr algn="ctr"/>
              <a:r>
                <a:rPr lang="en-US" altLang="zh-TW" sz="4400" b="0" baseline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R4</a:t>
              </a:r>
              <a:endParaRPr lang="zh-TW" altLang="en-US" sz="4400" b="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" name="群組 5"/>
          <p:cNvGrpSpPr/>
          <p:nvPr/>
        </p:nvGrpSpPr>
        <p:grpSpPr>
          <a:xfrm>
            <a:off x="2437197" y="4275338"/>
            <a:ext cx="4331218" cy="3102484"/>
            <a:chOff x="2437197" y="4275338"/>
            <a:chExt cx="4331218" cy="3102484"/>
          </a:xfrm>
        </p:grpSpPr>
        <p:pic>
          <p:nvPicPr>
            <p:cNvPr id="35" name="圖片 3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76212" y="5405345"/>
              <a:ext cx="873310" cy="873310"/>
            </a:xfrm>
            <a:prstGeom prst="rect">
              <a:avLst/>
            </a:prstGeom>
          </p:spPr>
        </p:pic>
        <p:sp>
          <p:nvSpPr>
            <p:cNvPr id="42" name="橢圓 41"/>
            <p:cNvSpPr/>
            <p:nvPr/>
          </p:nvSpPr>
          <p:spPr>
            <a:xfrm rot="5400000">
              <a:off x="3051564" y="3660971"/>
              <a:ext cx="3102484" cy="4331218"/>
            </a:xfrm>
            <a:prstGeom prst="ellipse">
              <a:avLst/>
            </a:prstGeom>
            <a:solidFill>
              <a:schemeClr val="accent6">
                <a:lumMod val="60000"/>
                <a:lumOff val="40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3" name="文字方塊 42"/>
            <p:cNvSpPr txBox="1"/>
            <p:nvPr/>
          </p:nvSpPr>
          <p:spPr>
            <a:xfrm>
              <a:off x="2818464" y="4840966"/>
              <a:ext cx="1303720" cy="769441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/>
            <a:p>
              <a:pPr algn="ctr"/>
              <a:r>
                <a:rPr lang="en-US" altLang="zh-TW" sz="4400" b="0" baseline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R1</a:t>
              </a:r>
              <a:endParaRPr lang="zh-TW" altLang="en-US" sz="4400" b="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3" name="群組 12"/>
          <p:cNvGrpSpPr/>
          <p:nvPr/>
        </p:nvGrpSpPr>
        <p:grpSpPr>
          <a:xfrm>
            <a:off x="-845632" y="792541"/>
            <a:ext cx="3626931" cy="5631174"/>
            <a:chOff x="-845632" y="792541"/>
            <a:chExt cx="3626931" cy="5631174"/>
          </a:xfrm>
        </p:grpSpPr>
        <p:pic>
          <p:nvPicPr>
            <p:cNvPr id="34" name="圖片 3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3108" y="2905363"/>
              <a:ext cx="873310" cy="873310"/>
            </a:xfrm>
            <a:prstGeom prst="rect">
              <a:avLst/>
            </a:prstGeom>
          </p:spPr>
        </p:pic>
        <p:sp>
          <p:nvSpPr>
            <p:cNvPr id="44" name="橢圓 43"/>
            <p:cNvSpPr/>
            <p:nvPr/>
          </p:nvSpPr>
          <p:spPr>
            <a:xfrm>
              <a:off x="-845632" y="792541"/>
              <a:ext cx="3626931" cy="5631174"/>
            </a:xfrm>
            <a:prstGeom prst="ellipse">
              <a:avLst/>
            </a:prstGeom>
            <a:solidFill>
              <a:srgbClr val="FF0000">
                <a:alpha val="4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5" name="文字方塊 44"/>
            <p:cNvSpPr txBox="1"/>
            <p:nvPr/>
          </p:nvSpPr>
          <p:spPr>
            <a:xfrm>
              <a:off x="997615" y="1387724"/>
              <a:ext cx="1303720" cy="769441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/>
            <a:p>
              <a:pPr algn="ctr"/>
              <a:r>
                <a:rPr lang="en-US" altLang="zh-TW" sz="4400" b="0" baseline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R2</a:t>
              </a:r>
              <a:endParaRPr lang="zh-TW" altLang="en-US" sz="4400" b="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2" name="群組 11"/>
          <p:cNvGrpSpPr/>
          <p:nvPr/>
        </p:nvGrpSpPr>
        <p:grpSpPr>
          <a:xfrm>
            <a:off x="2336680" y="872020"/>
            <a:ext cx="3893212" cy="2489712"/>
            <a:chOff x="2336680" y="872020"/>
            <a:chExt cx="3893212" cy="2489712"/>
          </a:xfrm>
        </p:grpSpPr>
        <p:pic>
          <p:nvPicPr>
            <p:cNvPr id="31" name="圖片 3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43526" y="1353667"/>
              <a:ext cx="873310" cy="873310"/>
            </a:xfrm>
            <a:prstGeom prst="rect">
              <a:avLst/>
            </a:prstGeom>
          </p:spPr>
        </p:pic>
        <p:sp>
          <p:nvSpPr>
            <p:cNvPr id="46" name="橢圓 45"/>
            <p:cNvSpPr/>
            <p:nvPr/>
          </p:nvSpPr>
          <p:spPr>
            <a:xfrm rot="5400000">
              <a:off x="3038430" y="170270"/>
              <a:ext cx="2489712" cy="3893212"/>
            </a:xfrm>
            <a:prstGeom prst="ellipse">
              <a:avLst/>
            </a:prstGeom>
            <a:solidFill>
              <a:schemeClr val="accent4">
                <a:lumMod val="60000"/>
                <a:lumOff val="40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7" name="文字方塊 46"/>
            <p:cNvSpPr txBox="1"/>
            <p:nvPr/>
          </p:nvSpPr>
          <p:spPr>
            <a:xfrm>
              <a:off x="2744271" y="1281050"/>
              <a:ext cx="1303720" cy="769441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/>
            <a:p>
              <a:pPr algn="ctr"/>
              <a:r>
                <a:rPr lang="en-US" altLang="zh-TW" sz="4400" b="0" baseline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R3</a:t>
              </a:r>
              <a:endParaRPr lang="zh-TW" altLang="en-US" sz="4400" b="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31237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圖片 4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6212" y="5405345"/>
            <a:ext cx="873310" cy="873310"/>
          </a:xfrm>
          <a:prstGeom prst="rect">
            <a:avLst/>
          </a:prstGeom>
        </p:spPr>
      </p:pic>
      <p:sp>
        <p:nvSpPr>
          <p:cNvPr id="38" name="矩形 37"/>
          <p:cNvSpPr/>
          <p:nvPr/>
        </p:nvSpPr>
        <p:spPr>
          <a:xfrm>
            <a:off x="2781300" y="5664199"/>
            <a:ext cx="3663134" cy="356167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5" name="橢圓 44"/>
          <p:cNvSpPr/>
          <p:nvPr/>
        </p:nvSpPr>
        <p:spPr>
          <a:xfrm rot="5400000">
            <a:off x="3051564" y="3583096"/>
            <a:ext cx="3102484" cy="4331218"/>
          </a:xfrm>
          <a:prstGeom prst="ellipse">
            <a:avLst/>
          </a:prstGeom>
          <a:solidFill>
            <a:schemeClr val="accent6">
              <a:lumMod val="60000"/>
              <a:lumOff val="40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z</a:t>
            </a:r>
            <a:endParaRPr lang="zh-TW" altLang="en-US" dirty="0"/>
          </a:p>
        </p:txBody>
      </p:sp>
      <p:pic>
        <p:nvPicPr>
          <p:cNvPr id="43" name="圖片 4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108" y="2905363"/>
            <a:ext cx="873310" cy="873310"/>
          </a:xfrm>
          <a:prstGeom prst="rect">
            <a:avLst/>
          </a:prstGeom>
        </p:spPr>
      </p:pic>
      <p:pic>
        <p:nvPicPr>
          <p:cNvPr id="42" name="圖片 4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3526" y="1353667"/>
            <a:ext cx="873310" cy="873310"/>
          </a:xfrm>
          <a:prstGeom prst="rect">
            <a:avLst/>
          </a:prstGeom>
        </p:spPr>
      </p:pic>
      <p:pic>
        <p:nvPicPr>
          <p:cNvPr id="41" name="圖片 4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4666" y="1226826"/>
            <a:ext cx="873310" cy="873310"/>
          </a:xfrm>
          <a:prstGeom prst="rect">
            <a:avLst/>
          </a:prstGeom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t>12</a:t>
            </a:fld>
            <a:endParaRPr lang="en-US"/>
          </a:p>
        </p:txBody>
      </p:sp>
      <p:grpSp>
        <p:nvGrpSpPr>
          <p:cNvPr id="11" name="群組 10"/>
          <p:cNvGrpSpPr/>
          <p:nvPr/>
        </p:nvGrpSpPr>
        <p:grpSpPr>
          <a:xfrm>
            <a:off x="317500" y="774700"/>
            <a:ext cx="10172701" cy="5599943"/>
            <a:chOff x="698500" y="774700"/>
            <a:chExt cx="10172701" cy="5599943"/>
          </a:xfrm>
        </p:grpSpPr>
        <p:sp>
          <p:nvSpPr>
            <p:cNvPr id="3" name="矩形 2"/>
            <p:cNvSpPr/>
            <p:nvPr/>
          </p:nvSpPr>
          <p:spPr>
            <a:xfrm>
              <a:off x="698500" y="774700"/>
              <a:ext cx="10172700" cy="5599943"/>
            </a:xfrm>
            <a:prstGeom prst="rect">
              <a:avLst/>
            </a:prstGeom>
            <a:noFill/>
            <a:ln w="508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4" name="直線接點 3"/>
            <p:cNvCxnSpPr/>
            <p:nvPr/>
          </p:nvCxnSpPr>
          <p:spPr>
            <a:xfrm flipV="1">
              <a:off x="10871200" y="4546601"/>
              <a:ext cx="1" cy="1295399"/>
            </a:xfrm>
            <a:prstGeom prst="line">
              <a:avLst/>
            </a:prstGeom>
            <a:ln w="508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向右箭號 9"/>
          <p:cNvSpPr/>
          <p:nvPr/>
        </p:nvSpPr>
        <p:spPr>
          <a:xfrm rot="10800000">
            <a:off x="10490200" y="5029579"/>
            <a:ext cx="1496561" cy="456065"/>
          </a:xfrm>
          <a:prstGeom prst="rightArrow">
            <a:avLst>
              <a:gd name="adj1" fmla="val 50000"/>
              <a:gd name="adj2" fmla="val 183665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矩形 22"/>
          <p:cNvSpPr/>
          <p:nvPr/>
        </p:nvSpPr>
        <p:spPr>
          <a:xfrm rot="16200000">
            <a:off x="-1231899" y="3195970"/>
            <a:ext cx="4399467" cy="356924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矩形 23"/>
          <p:cNvSpPr/>
          <p:nvPr/>
        </p:nvSpPr>
        <p:spPr>
          <a:xfrm>
            <a:off x="2882901" y="1226826"/>
            <a:ext cx="2667000" cy="2000302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矩形 24"/>
          <p:cNvSpPr/>
          <p:nvPr/>
        </p:nvSpPr>
        <p:spPr>
          <a:xfrm>
            <a:off x="6884483" y="1142284"/>
            <a:ext cx="2926267" cy="2065130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橢圓 25"/>
          <p:cNvSpPr/>
          <p:nvPr/>
        </p:nvSpPr>
        <p:spPr>
          <a:xfrm>
            <a:off x="-845632" y="792541"/>
            <a:ext cx="3626931" cy="5631174"/>
          </a:xfrm>
          <a:prstGeom prst="ellipse">
            <a:avLst/>
          </a:prstGeom>
          <a:solidFill>
            <a:srgbClr val="FF0000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橢圓 17"/>
          <p:cNvSpPr/>
          <p:nvPr/>
        </p:nvSpPr>
        <p:spPr>
          <a:xfrm rot="5400000">
            <a:off x="3038430" y="170270"/>
            <a:ext cx="2489712" cy="3893212"/>
          </a:xfrm>
          <a:prstGeom prst="ellipse">
            <a:avLst/>
          </a:prstGeom>
          <a:solidFill>
            <a:schemeClr val="accent4">
              <a:lumMod val="60000"/>
              <a:lumOff val="40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橢圓 18"/>
          <p:cNvSpPr/>
          <p:nvPr/>
        </p:nvSpPr>
        <p:spPr>
          <a:xfrm rot="5400000">
            <a:off x="7060070" y="182970"/>
            <a:ext cx="2489712" cy="3893212"/>
          </a:xfrm>
          <a:prstGeom prst="ellipse">
            <a:avLst/>
          </a:prstGeom>
          <a:solidFill>
            <a:schemeClr val="accent1">
              <a:lumMod val="60000"/>
              <a:lumOff val="40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1" name="圖片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6269" y="4586400"/>
            <a:ext cx="860202" cy="860202"/>
          </a:xfrm>
          <a:prstGeom prst="rect">
            <a:avLst/>
          </a:prstGeom>
        </p:spPr>
      </p:pic>
      <p:pic>
        <p:nvPicPr>
          <p:cNvPr id="29" name="圖片 2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4314" y="3302572"/>
            <a:ext cx="860202" cy="860202"/>
          </a:xfrm>
          <a:prstGeom prst="rect">
            <a:avLst/>
          </a:prstGeom>
        </p:spPr>
      </p:pic>
      <p:pic>
        <p:nvPicPr>
          <p:cNvPr id="27" name="圖片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4934" y="4749838"/>
            <a:ext cx="860202" cy="860202"/>
          </a:xfrm>
          <a:prstGeom prst="rect">
            <a:avLst/>
          </a:prstGeom>
        </p:spPr>
      </p:pic>
      <p:pic>
        <p:nvPicPr>
          <p:cNvPr id="30" name="圖片 2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3039" y="1897861"/>
            <a:ext cx="860202" cy="860202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2818464" y="4840966"/>
            <a:ext cx="1303720" cy="76944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pPr algn="ctr"/>
            <a:r>
              <a:rPr lang="en-US" altLang="zh-TW" sz="44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R1</a:t>
            </a:r>
            <a:endParaRPr lang="zh-TW" altLang="en-US" sz="44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31" name="文字方塊 30"/>
          <p:cNvSpPr txBox="1"/>
          <p:nvPr/>
        </p:nvSpPr>
        <p:spPr>
          <a:xfrm>
            <a:off x="997615" y="1387724"/>
            <a:ext cx="1303720" cy="76944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pPr algn="ctr"/>
            <a:r>
              <a:rPr lang="en-US" altLang="zh-TW" sz="44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R2</a:t>
            </a:r>
            <a:endParaRPr lang="zh-TW" altLang="en-US" sz="44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32" name="文字方塊 31"/>
          <p:cNvSpPr txBox="1"/>
          <p:nvPr/>
        </p:nvSpPr>
        <p:spPr>
          <a:xfrm>
            <a:off x="2744271" y="1281050"/>
            <a:ext cx="1303720" cy="76944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pPr algn="ctr"/>
            <a:r>
              <a:rPr lang="en-US" altLang="zh-TW" sz="44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R3</a:t>
            </a:r>
            <a:endParaRPr lang="zh-TW" altLang="en-US" sz="44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33" name="文字方塊 32"/>
          <p:cNvSpPr txBox="1"/>
          <p:nvPr/>
        </p:nvSpPr>
        <p:spPr>
          <a:xfrm>
            <a:off x="6768415" y="1128420"/>
            <a:ext cx="1303720" cy="76944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pPr algn="ctr"/>
            <a:r>
              <a:rPr lang="en-US" altLang="zh-TW" sz="44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R4</a:t>
            </a:r>
            <a:endParaRPr lang="zh-TW" altLang="en-US" sz="44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cxnSp>
        <p:nvCxnSpPr>
          <p:cNvPr id="34" name="直線接點 33"/>
          <p:cNvCxnSpPr/>
          <p:nvPr/>
        </p:nvCxnSpPr>
        <p:spPr>
          <a:xfrm flipH="1" flipV="1">
            <a:off x="7219132" y="4155285"/>
            <a:ext cx="3271068" cy="34962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矩形 34"/>
          <p:cNvSpPr/>
          <p:nvPr/>
        </p:nvSpPr>
        <p:spPr>
          <a:xfrm>
            <a:off x="9069448" y="5181223"/>
            <a:ext cx="1041400" cy="304043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矩形 35"/>
          <p:cNvSpPr/>
          <p:nvPr/>
        </p:nvSpPr>
        <p:spPr>
          <a:xfrm>
            <a:off x="7539930" y="5181223"/>
            <a:ext cx="1041400" cy="304043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7" name="直線接點 36"/>
          <p:cNvCxnSpPr/>
          <p:nvPr/>
        </p:nvCxnSpPr>
        <p:spPr>
          <a:xfrm flipV="1">
            <a:off x="7231833" y="4190247"/>
            <a:ext cx="25401" cy="2158996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9804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1.48148E-6 L -0.22904 0.02385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458" y="120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4.07407E-6 L -0.32252 -0.21018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133" y="-1050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2.96296E-6 L 0.27031 -0.20532 " pathEditMode="relative" rAng="0" ptsTypes="AA">
                                      <p:cBhvr>
                                        <p:cTn id="2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516" y="-10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1.85185E-6 L 0.29023 -0.01782 " pathEditMode="relative" rAng="0" ptsTypes="AA">
                                      <p:cBhvr>
                                        <p:cTn id="3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505" y="-90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t>13</a:t>
            </a:fld>
            <a:endParaRPr 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52" b="41166"/>
          <a:stretch/>
        </p:blipFill>
        <p:spPr>
          <a:xfrm rot="922739">
            <a:off x="3029170" y="3395136"/>
            <a:ext cx="1423107" cy="2729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</p:spPr>
      </p:pic>
      <p:sp>
        <p:nvSpPr>
          <p:cNvPr id="6" name="拱形 5"/>
          <p:cNvSpPr/>
          <p:nvPr/>
        </p:nvSpPr>
        <p:spPr>
          <a:xfrm rot="6473465">
            <a:off x="4976058" y="2642853"/>
            <a:ext cx="2219985" cy="2227074"/>
          </a:xfrm>
          <a:prstGeom prst="blockArc">
            <a:avLst>
              <a:gd name="adj1" fmla="val 12045682"/>
              <a:gd name="adj2" fmla="val 802435"/>
              <a:gd name="adj3" fmla="val 20120"/>
            </a:avLst>
          </a:prstGeom>
          <a:blipFill>
            <a:blip r:embed="rId4"/>
            <a:srcRect/>
            <a:stretch>
              <a:fillRect l="-2326" t="-9044" r="-9240" b="686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8" name="圓角矩形 7"/>
          <p:cNvSpPr/>
          <p:nvPr/>
        </p:nvSpPr>
        <p:spPr>
          <a:xfrm>
            <a:off x="974007" y="1739900"/>
            <a:ext cx="4088887" cy="922886"/>
          </a:xfrm>
          <a:prstGeom prst="roundRect">
            <a:avLst>
              <a:gd name="adj" fmla="val 50000"/>
            </a:avLst>
          </a:prstGeom>
          <a:solidFill>
            <a:schemeClr val="bg2">
              <a:lumMod val="2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Bottle with tag</a:t>
            </a:r>
            <a:endParaRPr lang="zh-TW" alt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圓角矩形 8"/>
          <p:cNvSpPr/>
          <p:nvPr/>
        </p:nvSpPr>
        <p:spPr>
          <a:xfrm>
            <a:off x="6739807" y="4584700"/>
            <a:ext cx="4088887" cy="922886"/>
          </a:xfrm>
          <a:prstGeom prst="roundRect">
            <a:avLst>
              <a:gd name="adj" fmla="val 50000"/>
            </a:avLst>
          </a:prstGeom>
          <a:solidFill>
            <a:schemeClr val="bg2">
              <a:lumMod val="2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Wrist with tag</a:t>
            </a:r>
            <a:endParaRPr lang="zh-TW" alt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20245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t>14</a:t>
            </a:fld>
            <a:endParaRPr lang="en-US"/>
          </a:p>
        </p:txBody>
      </p:sp>
      <p:grpSp>
        <p:nvGrpSpPr>
          <p:cNvPr id="11" name="群組 10"/>
          <p:cNvGrpSpPr/>
          <p:nvPr/>
        </p:nvGrpSpPr>
        <p:grpSpPr>
          <a:xfrm>
            <a:off x="317500" y="774700"/>
            <a:ext cx="10172701" cy="5599943"/>
            <a:chOff x="698500" y="774700"/>
            <a:chExt cx="10172701" cy="5599943"/>
          </a:xfrm>
        </p:grpSpPr>
        <p:sp>
          <p:nvSpPr>
            <p:cNvPr id="3" name="矩形 2"/>
            <p:cNvSpPr/>
            <p:nvPr/>
          </p:nvSpPr>
          <p:spPr>
            <a:xfrm>
              <a:off x="698500" y="774700"/>
              <a:ext cx="10172700" cy="5599943"/>
            </a:xfrm>
            <a:prstGeom prst="rect">
              <a:avLst/>
            </a:prstGeom>
            <a:noFill/>
            <a:ln w="508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4" name="直線接點 3"/>
            <p:cNvCxnSpPr/>
            <p:nvPr/>
          </p:nvCxnSpPr>
          <p:spPr>
            <a:xfrm flipV="1">
              <a:off x="10871200" y="4546601"/>
              <a:ext cx="1" cy="1295399"/>
            </a:xfrm>
            <a:prstGeom prst="line">
              <a:avLst/>
            </a:prstGeom>
            <a:ln w="508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向右箭號 9"/>
          <p:cNvSpPr/>
          <p:nvPr/>
        </p:nvSpPr>
        <p:spPr>
          <a:xfrm>
            <a:off x="10490200" y="5029579"/>
            <a:ext cx="1496561" cy="456065"/>
          </a:xfrm>
          <a:prstGeom prst="rightArrow">
            <a:avLst>
              <a:gd name="adj1" fmla="val 50000"/>
              <a:gd name="adj2" fmla="val 183665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矩形 22"/>
          <p:cNvSpPr/>
          <p:nvPr/>
        </p:nvSpPr>
        <p:spPr>
          <a:xfrm rot="16200000">
            <a:off x="-1231899" y="3195970"/>
            <a:ext cx="4399467" cy="356924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矩形 23"/>
          <p:cNvSpPr/>
          <p:nvPr/>
        </p:nvSpPr>
        <p:spPr>
          <a:xfrm>
            <a:off x="2882901" y="1226826"/>
            <a:ext cx="2667000" cy="2000302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矩形 24"/>
          <p:cNvSpPr/>
          <p:nvPr/>
        </p:nvSpPr>
        <p:spPr>
          <a:xfrm>
            <a:off x="6884483" y="1142284"/>
            <a:ext cx="2926267" cy="2065130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橢圓 18"/>
          <p:cNvSpPr/>
          <p:nvPr/>
        </p:nvSpPr>
        <p:spPr>
          <a:xfrm rot="5400000">
            <a:off x="7060070" y="182970"/>
            <a:ext cx="2489712" cy="3893212"/>
          </a:xfrm>
          <a:prstGeom prst="ellipse">
            <a:avLst/>
          </a:prstGeom>
          <a:solidFill>
            <a:schemeClr val="accent1">
              <a:lumMod val="60000"/>
              <a:lumOff val="40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7" name="圖片 2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9949" y="2333570"/>
            <a:ext cx="860202" cy="860202"/>
          </a:xfrm>
          <a:prstGeom prst="rect">
            <a:avLst/>
          </a:prstGeom>
        </p:spPr>
      </p:pic>
      <p:sp>
        <p:nvSpPr>
          <p:cNvPr id="20" name="橢圓 19"/>
          <p:cNvSpPr/>
          <p:nvPr/>
        </p:nvSpPr>
        <p:spPr>
          <a:xfrm rot="5400000">
            <a:off x="3038430" y="170270"/>
            <a:ext cx="2489712" cy="3893212"/>
          </a:xfrm>
          <a:prstGeom prst="ellipse">
            <a:avLst/>
          </a:prstGeom>
          <a:solidFill>
            <a:schemeClr val="accent4">
              <a:lumMod val="60000"/>
              <a:lumOff val="40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橢圓 20"/>
          <p:cNvSpPr/>
          <p:nvPr/>
        </p:nvSpPr>
        <p:spPr>
          <a:xfrm>
            <a:off x="-845632" y="792541"/>
            <a:ext cx="3626931" cy="5631174"/>
          </a:xfrm>
          <a:prstGeom prst="ellipse">
            <a:avLst/>
          </a:prstGeom>
          <a:solidFill>
            <a:srgbClr val="FF0000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文字方塊 25"/>
          <p:cNvSpPr txBox="1"/>
          <p:nvPr/>
        </p:nvSpPr>
        <p:spPr>
          <a:xfrm>
            <a:off x="7001283" y="3601007"/>
            <a:ext cx="2241856" cy="64633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pPr algn="ctr"/>
            <a:r>
              <a:rPr lang="en-US" altLang="zh-TW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Checkout</a:t>
            </a:r>
            <a:endParaRPr lang="zh-TW" alt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cxnSp>
        <p:nvCxnSpPr>
          <p:cNvPr id="33" name="直線接點 32"/>
          <p:cNvCxnSpPr/>
          <p:nvPr/>
        </p:nvCxnSpPr>
        <p:spPr>
          <a:xfrm flipH="1" flipV="1">
            <a:off x="7219132" y="4155285"/>
            <a:ext cx="3271068" cy="34962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矩形 33"/>
          <p:cNvSpPr/>
          <p:nvPr/>
        </p:nvSpPr>
        <p:spPr>
          <a:xfrm>
            <a:off x="9069448" y="5181223"/>
            <a:ext cx="1041400" cy="304043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矩形 34"/>
          <p:cNvSpPr/>
          <p:nvPr/>
        </p:nvSpPr>
        <p:spPr>
          <a:xfrm>
            <a:off x="7539930" y="5181223"/>
            <a:ext cx="1041400" cy="304043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矩形 35"/>
          <p:cNvSpPr/>
          <p:nvPr/>
        </p:nvSpPr>
        <p:spPr>
          <a:xfrm>
            <a:off x="2781300" y="5664199"/>
            <a:ext cx="3663134" cy="356167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7" name="直線接點 36"/>
          <p:cNvCxnSpPr/>
          <p:nvPr/>
        </p:nvCxnSpPr>
        <p:spPr>
          <a:xfrm flipV="1">
            <a:off x="7231833" y="4190247"/>
            <a:ext cx="25401" cy="2158996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橢圓 38"/>
          <p:cNvSpPr/>
          <p:nvPr/>
        </p:nvSpPr>
        <p:spPr>
          <a:xfrm rot="5400000">
            <a:off x="3051564" y="3660971"/>
            <a:ext cx="3102484" cy="4331218"/>
          </a:xfrm>
          <a:prstGeom prst="ellipse">
            <a:avLst/>
          </a:prstGeom>
          <a:solidFill>
            <a:schemeClr val="accent6">
              <a:lumMod val="60000"/>
              <a:lumOff val="40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74592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7.40741E-7 L 0.19011 0.33032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505" y="1650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System Inspiration 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35360" y="1700808"/>
            <a:ext cx="11521280" cy="46805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dirty="0" smtClean="0"/>
              <a:t>Region Localization</a:t>
            </a:r>
          </a:p>
          <a:p>
            <a:pPr>
              <a:lnSpc>
                <a:spcPct val="150000"/>
              </a:lnSpc>
            </a:pPr>
            <a:r>
              <a:rPr lang="en-US" altLang="zh-TW" dirty="0" smtClean="0"/>
              <a:t>UHF RFID tag </a:t>
            </a:r>
          </a:p>
          <a:p>
            <a:pPr lvl="1">
              <a:lnSpc>
                <a:spcPct val="150000"/>
              </a:lnSpc>
            </a:pPr>
            <a:r>
              <a:rPr lang="en-US" altLang="zh-TW" dirty="0" smtClean="0"/>
              <a:t>NLOS</a:t>
            </a:r>
          </a:p>
          <a:p>
            <a:pPr lvl="1">
              <a:lnSpc>
                <a:spcPct val="150000"/>
              </a:lnSpc>
            </a:pPr>
            <a:r>
              <a:rPr lang="en-US" altLang="zh-TW" dirty="0" smtClean="0"/>
              <a:t>Light weight</a:t>
            </a:r>
          </a:p>
          <a:p>
            <a:pPr lvl="1">
              <a:lnSpc>
                <a:spcPct val="150000"/>
              </a:lnSpc>
            </a:pPr>
            <a:r>
              <a:rPr lang="en-US" altLang="zh-TW" dirty="0" smtClean="0"/>
              <a:t>Multiple reading</a:t>
            </a:r>
          </a:p>
          <a:p>
            <a:pPr lvl="1">
              <a:lnSpc>
                <a:spcPct val="150000"/>
              </a:lnSpc>
            </a:pPr>
            <a:r>
              <a:rPr lang="en-US" altLang="zh-TW" dirty="0" smtClean="0"/>
              <a:t>Easy tracking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781672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t>16</a:t>
            </a:fld>
            <a:endParaRPr lang="en-US"/>
          </a:p>
        </p:txBody>
      </p:sp>
      <p:sp>
        <p:nvSpPr>
          <p:cNvPr id="3" name="矩形 2"/>
          <p:cNvSpPr/>
          <p:nvPr/>
        </p:nvSpPr>
        <p:spPr>
          <a:xfrm>
            <a:off x="0" y="-148281"/>
            <a:ext cx="12282616" cy="7364627"/>
          </a:xfrm>
          <a:prstGeom prst="rect">
            <a:avLst/>
          </a:prstGeom>
          <a:solidFill>
            <a:schemeClr val="tx1">
              <a:lumMod val="65000"/>
              <a:lumOff val="35000"/>
              <a:alpha val="8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lnSpc>
                <a:spcPct val="150000"/>
              </a:lnSpc>
            </a:pPr>
            <a:r>
              <a:rPr lang="en-US" altLang="zh-TW" sz="6000" dirty="0">
                <a:latin typeface="Times New Roman" charset="0"/>
                <a:ea typeface="Times New Roman" charset="0"/>
                <a:cs typeface="Times New Roman" charset="0"/>
              </a:rPr>
              <a:t>Environment Statement</a:t>
            </a:r>
          </a:p>
        </p:txBody>
      </p:sp>
    </p:spTree>
    <p:extLst>
      <p:ext uri="{BB962C8B-B14F-4D97-AF65-F5344CB8AC3E}">
        <p14:creationId xmlns:p14="http://schemas.microsoft.com/office/powerpoint/2010/main" val="897780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Region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35360" y="1700808"/>
            <a:ext cx="11521280" cy="4680520"/>
          </a:xfrm>
        </p:spPr>
        <p:txBody>
          <a:bodyPr/>
          <a:lstStyle/>
          <a:p>
            <a:r>
              <a:rPr kumimoji="1" lang="en-US" altLang="zh-TW" dirty="0" smtClean="0"/>
              <a:t>Implementation </a:t>
            </a:r>
          </a:p>
          <a:p>
            <a:pPr lvl="1"/>
            <a:r>
              <a:rPr kumimoji="1" lang="en-US" altLang="zh-TW" dirty="0" smtClean="0"/>
              <a:t>Place </a:t>
            </a:r>
          </a:p>
          <a:p>
            <a:pPr lvl="2"/>
            <a:r>
              <a:rPr kumimoji="1" lang="en-US" altLang="zh-TW" dirty="0" smtClean="0"/>
              <a:t>Super market</a:t>
            </a:r>
          </a:p>
          <a:p>
            <a:pPr lvl="2"/>
            <a:r>
              <a:rPr kumimoji="1" lang="en-US" altLang="zh-TW" dirty="0" smtClean="0"/>
              <a:t>Shopping mall</a:t>
            </a:r>
          </a:p>
          <a:p>
            <a:pPr lvl="2"/>
            <a:r>
              <a:rPr kumimoji="1" lang="en-US" altLang="zh-TW" dirty="0" smtClean="0"/>
              <a:t>Convenient store</a:t>
            </a:r>
          </a:p>
          <a:p>
            <a:r>
              <a:rPr kumimoji="1" lang="en-US" altLang="zh-TW" dirty="0" smtClean="0"/>
              <a:t>Definition</a:t>
            </a:r>
            <a:endParaRPr kumimoji="1" lang="zh-TW" altLang="en-US" dirty="0" smtClean="0"/>
          </a:p>
          <a:p>
            <a:pPr lvl="1"/>
            <a:r>
              <a:rPr kumimoji="1" lang="en-US" altLang="zh-TW" dirty="0" smtClean="0"/>
              <a:t>What is region</a:t>
            </a:r>
          </a:p>
          <a:p>
            <a:pPr lvl="2"/>
            <a:r>
              <a:rPr kumimoji="1" lang="zh-TW" altLang="en-US" dirty="0" smtClean="0"/>
              <a:t>水果</a:t>
            </a:r>
          </a:p>
          <a:p>
            <a:pPr lvl="2"/>
            <a:r>
              <a:rPr kumimoji="1" lang="zh-TW" altLang="en-US" dirty="0" smtClean="0"/>
              <a:t>生活用品</a:t>
            </a:r>
          </a:p>
          <a:p>
            <a:pPr lvl="2"/>
            <a:r>
              <a:rPr kumimoji="1" lang="zh-TW" altLang="en-US" dirty="0" smtClean="0"/>
              <a:t>食物</a:t>
            </a:r>
          </a:p>
          <a:p>
            <a:pPr lvl="2"/>
            <a:r>
              <a:rPr kumimoji="1" lang="zh-TW" altLang="en-US" dirty="0" smtClean="0"/>
              <a:t>冰</a:t>
            </a:r>
            <a:r>
              <a:rPr kumimoji="1" lang="mr-IN" altLang="zh-TW" dirty="0" smtClean="0"/>
              <a:t>…</a:t>
            </a:r>
            <a:endParaRPr kumimoji="1"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782270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RFID Setting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35360" y="1700808"/>
            <a:ext cx="11521280" cy="4680520"/>
          </a:xfrm>
        </p:spPr>
        <p:txBody>
          <a:bodyPr/>
          <a:lstStyle/>
          <a:p>
            <a:r>
              <a:rPr kumimoji="1" lang="en-US" altLang="zh-TW" dirty="0" smtClean="0"/>
              <a:t>Passive tag</a:t>
            </a:r>
          </a:p>
          <a:p>
            <a:pPr lvl="1"/>
            <a:r>
              <a:rPr kumimoji="1" lang="en-US" altLang="zh-TW" dirty="0" smtClean="0"/>
              <a:t>Object tag</a:t>
            </a:r>
          </a:p>
          <a:p>
            <a:pPr lvl="1"/>
            <a:r>
              <a:rPr kumimoji="1" lang="en-US" altLang="zh-TW" dirty="0" smtClean="0"/>
              <a:t>Wrist tag</a:t>
            </a:r>
          </a:p>
          <a:p>
            <a:r>
              <a:rPr kumimoji="1" lang="en-US" altLang="zh-TW" dirty="0" smtClean="0"/>
              <a:t>Reader</a:t>
            </a:r>
            <a:endParaRPr kumimoji="1" lang="zh-TW" altLang="en-US" dirty="0" smtClean="0"/>
          </a:p>
          <a:p>
            <a:pPr lvl="1"/>
            <a:r>
              <a:rPr kumimoji="1" lang="zh-TW" altLang="en-US" dirty="0" smtClean="0"/>
              <a:t>每個 </a:t>
            </a:r>
            <a:r>
              <a:rPr kumimoji="1" lang="en-US" altLang="zh-TW" dirty="0" smtClean="0"/>
              <a:t>region</a:t>
            </a:r>
          </a:p>
          <a:p>
            <a:r>
              <a:rPr kumimoji="1" lang="en-US" altLang="zh-TW" dirty="0" smtClean="0"/>
              <a:t>Data base </a:t>
            </a:r>
            <a:r>
              <a:rPr kumimoji="1" lang="zh-TW" altLang="en-US" dirty="0" smtClean="0"/>
              <a:t>建立</a:t>
            </a:r>
            <a:r>
              <a:rPr kumimoji="1" lang="en-US" altLang="zh-TW" dirty="0" smtClean="0"/>
              <a:t> 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0598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RFID Setting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8" name="內容版面配置區 7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66" r="20587" b="4771"/>
          <a:stretch/>
        </p:blipFill>
        <p:spPr>
          <a:xfrm>
            <a:off x="788895" y="1792940"/>
            <a:ext cx="3908611" cy="4536141"/>
          </a:xfr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2000621"/>
            <a:ext cx="4120778" cy="4120778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52" b="41166"/>
          <a:stretch/>
        </p:blipFill>
        <p:spPr>
          <a:xfrm>
            <a:off x="1021976" y="2376859"/>
            <a:ext cx="2240977" cy="429859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52" b="41166"/>
          <a:stretch/>
        </p:blipFill>
        <p:spPr>
          <a:xfrm>
            <a:off x="1021975" y="5397964"/>
            <a:ext cx="2240977" cy="429859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52" b="41166"/>
          <a:stretch/>
        </p:blipFill>
        <p:spPr>
          <a:xfrm rot="5400000">
            <a:off x="3577017" y="2698499"/>
            <a:ext cx="2240977" cy="429859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52" b="41166"/>
          <a:stretch/>
        </p:blipFill>
        <p:spPr>
          <a:xfrm rot="5400000">
            <a:off x="3577017" y="5248289"/>
            <a:ext cx="2240977" cy="429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890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Outline</a:t>
            </a:r>
            <a:endParaRPr kumimoji="1"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35360" y="1700808"/>
            <a:ext cx="11521280" cy="4610906"/>
          </a:xfrm>
        </p:spPr>
        <p:txBody>
          <a:bodyPr/>
          <a:lstStyle/>
          <a:p>
            <a:pPr fontAlgn="base">
              <a:lnSpc>
                <a:spcPct val="150000"/>
              </a:lnSpc>
            </a:pPr>
            <a:r>
              <a:rPr lang="en-US" altLang="zh-TW" sz="3200" dirty="0">
                <a:latin typeface="Times New Roman" charset="0"/>
                <a:ea typeface="Times New Roman" charset="0"/>
                <a:cs typeface="Times New Roman" charset="0"/>
              </a:rPr>
              <a:t>Motivation</a:t>
            </a:r>
          </a:p>
          <a:p>
            <a:pPr fontAlgn="base">
              <a:lnSpc>
                <a:spcPct val="150000"/>
              </a:lnSpc>
            </a:pPr>
            <a:r>
              <a:rPr lang="en-US" altLang="zh-TW" sz="3200" dirty="0" smtClean="0">
                <a:latin typeface="Times New Roman" charset="0"/>
                <a:ea typeface="Times New Roman" charset="0"/>
                <a:cs typeface="Times New Roman" charset="0"/>
              </a:rPr>
              <a:t>Environment Statement </a:t>
            </a:r>
          </a:p>
          <a:p>
            <a:pPr fontAlgn="base">
              <a:lnSpc>
                <a:spcPct val="150000"/>
              </a:lnSpc>
            </a:pPr>
            <a:r>
              <a:rPr lang="en-US" altLang="zh-TW" sz="3200" dirty="0" smtClean="0">
                <a:latin typeface="Times New Roman" charset="0"/>
                <a:ea typeface="Times New Roman" charset="0"/>
                <a:cs typeface="Times New Roman" charset="0"/>
              </a:rPr>
              <a:t>Challenge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41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Backscatter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52" b="41166"/>
          <a:stretch/>
        </p:blipFill>
        <p:spPr>
          <a:xfrm rot="4199856" flipV="1">
            <a:off x="-95074" y="3473894"/>
            <a:ext cx="4203410" cy="806288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80" t="6439" r="9135" b="7627"/>
          <a:stretch/>
        </p:blipFill>
        <p:spPr>
          <a:xfrm>
            <a:off x="8588187" y="1918447"/>
            <a:ext cx="2581837" cy="2904566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7814568" y="4042058"/>
            <a:ext cx="773619" cy="1427853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292382" y="4238238"/>
            <a:ext cx="1233030" cy="584775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r>
              <a:rPr kumimoji="1" lang="en-US" altLang="zh-TW" sz="32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Power</a:t>
            </a:r>
            <a:endParaRPr kumimoji="1" lang="zh-TW" altLang="en-US" sz="40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cxnSp>
        <p:nvCxnSpPr>
          <p:cNvPr id="11" name="直線箭頭接點 10"/>
          <p:cNvCxnSpPr/>
          <p:nvPr/>
        </p:nvCxnSpPr>
        <p:spPr>
          <a:xfrm flipH="1" flipV="1">
            <a:off x="1579199" y="4148593"/>
            <a:ext cx="2" cy="656648"/>
          </a:xfrm>
          <a:prstGeom prst="straightConnector1">
            <a:avLst/>
          </a:prstGeom>
          <a:ln w="889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圖片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413012" y="4042058"/>
            <a:ext cx="773619" cy="1427853"/>
          </a:xfrm>
          <a:prstGeom prst="rect">
            <a:avLst/>
          </a:prstGeom>
        </p:spPr>
      </p:pic>
      <p:pic>
        <p:nvPicPr>
          <p:cNvPr id="18" name="圖片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011456" y="4042058"/>
            <a:ext cx="773619" cy="1427853"/>
          </a:xfrm>
          <a:prstGeom prst="rect">
            <a:avLst/>
          </a:prstGeom>
        </p:spPr>
      </p:pic>
      <p:sp>
        <p:nvSpPr>
          <p:cNvPr id="19" name="文字方塊 18"/>
          <p:cNvSpPr txBox="1"/>
          <p:nvPr/>
        </p:nvSpPr>
        <p:spPr>
          <a:xfrm>
            <a:off x="4558694" y="3457283"/>
            <a:ext cx="2367828" cy="584775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r>
              <a:rPr kumimoji="1" lang="en-US" altLang="zh-TW" sz="32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Carrier Wave</a:t>
            </a:r>
            <a:endParaRPr kumimoji="1" lang="zh-TW" altLang="en-US" sz="40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20" name="圖片 1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7809758" y="4034973"/>
            <a:ext cx="776386" cy="1432961"/>
          </a:xfrm>
          <a:prstGeom prst="rect">
            <a:avLst/>
          </a:prstGeom>
        </p:spPr>
      </p:pic>
      <p:pic>
        <p:nvPicPr>
          <p:cNvPr id="21" name="圖片 2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410882" y="4034973"/>
            <a:ext cx="776386" cy="1432961"/>
          </a:xfrm>
          <a:prstGeom prst="rect">
            <a:avLst/>
          </a:prstGeom>
        </p:spPr>
      </p:pic>
      <p:pic>
        <p:nvPicPr>
          <p:cNvPr id="22" name="圖片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019360" y="4031978"/>
            <a:ext cx="776386" cy="1432961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43" t="11165" r="14658" b="3479"/>
          <a:stretch/>
        </p:blipFill>
        <p:spPr>
          <a:xfrm>
            <a:off x="675814" y="4622182"/>
            <a:ext cx="1990165" cy="1759146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4365" y="2502791"/>
            <a:ext cx="1257110" cy="2320222"/>
          </a:xfrm>
          <a:prstGeom prst="rect">
            <a:avLst/>
          </a:prstGeom>
        </p:spPr>
      </p:pic>
      <p:sp>
        <p:nvSpPr>
          <p:cNvPr id="23" name="乘號 22"/>
          <p:cNvSpPr/>
          <p:nvPr/>
        </p:nvSpPr>
        <p:spPr>
          <a:xfrm>
            <a:off x="6938753" y="4646973"/>
            <a:ext cx="2259106" cy="2211027"/>
          </a:xfrm>
          <a:prstGeom prst="mathMultiply">
            <a:avLst>
              <a:gd name="adj1" fmla="val 4058"/>
            </a:avLst>
          </a:prstGeom>
          <a:solidFill>
            <a:srgbClr val="FF0000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24" name="圖片 2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2561" y="750994"/>
            <a:ext cx="8685108" cy="2706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311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t>21</a:t>
            </a:fld>
            <a:endParaRPr lang="en-US"/>
          </a:p>
        </p:txBody>
      </p:sp>
      <p:sp>
        <p:nvSpPr>
          <p:cNvPr id="3" name="矩形 2"/>
          <p:cNvSpPr/>
          <p:nvPr/>
        </p:nvSpPr>
        <p:spPr>
          <a:xfrm>
            <a:off x="0" y="-148281"/>
            <a:ext cx="12282616" cy="7364627"/>
          </a:xfrm>
          <a:prstGeom prst="rect">
            <a:avLst/>
          </a:prstGeom>
          <a:solidFill>
            <a:schemeClr val="tx1">
              <a:lumMod val="65000"/>
              <a:lumOff val="35000"/>
              <a:alpha val="8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lnSpc>
                <a:spcPct val="150000"/>
              </a:lnSpc>
            </a:pPr>
            <a:r>
              <a:rPr lang="en-US" altLang="zh-TW" sz="6000" dirty="0" smtClean="0">
                <a:latin typeface="Times New Roman" charset="0"/>
                <a:ea typeface="Times New Roman" charset="0"/>
                <a:cs typeface="Times New Roman" charset="0"/>
              </a:rPr>
              <a:t>Challenge</a:t>
            </a:r>
            <a:endParaRPr lang="en-US" altLang="zh-TW" sz="60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0227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Problem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35360" y="1700808"/>
            <a:ext cx="11521280" cy="4680520"/>
          </a:xfrm>
        </p:spPr>
        <p:txBody>
          <a:bodyPr/>
          <a:lstStyle/>
          <a:p>
            <a:r>
              <a:rPr lang="en-US" altLang="zh-TW" dirty="0"/>
              <a:t>how to detect the </a:t>
            </a:r>
            <a:r>
              <a:rPr lang="en-US" altLang="zh-TW" dirty="0" err="1"/>
              <a:t>subregion</a:t>
            </a:r>
            <a:r>
              <a:rPr lang="en-US" altLang="zh-TW" dirty="0"/>
              <a:t>: Detect for the signal variation in each region</a:t>
            </a:r>
          </a:p>
          <a:p>
            <a:r>
              <a:rPr lang="en-US" altLang="zh-TW" dirty="0"/>
              <a:t>how to detect unknown tag: when we found the signal variation, asking for the ID and start tracking it.</a:t>
            </a:r>
          </a:p>
          <a:p>
            <a:r>
              <a:rPr lang="en-US" altLang="zh-TW" dirty="0"/>
              <a:t>how to match </a:t>
            </a:r>
            <a:r>
              <a:rPr lang="en-US" altLang="zh-TW" dirty="0" smtClean="0"/>
              <a:t>tag-object</a:t>
            </a:r>
            <a:r>
              <a:rPr lang="en-US" altLang="zh-TW" dirty="0"/>
              <a:t>: pair the tags</a:t>
            </a:r>
          </a:p>
          <a:p>
            <a:pPr marL="11112" indent="0">
              <a:buNone/>
            </a:pPr>
            <a:endParaRPr kumimoji="1"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2029289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Reference</a:t>
            </a:r>
            <a:endParaRPr kumimoji="1"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  <a:hlinkClick r:id="rId2"/>
              </a:rPr>
              <a:t>https://www.flaticon.com/</a:t>
            </a:r>
            <a:endParaRPr kumimoji="1" lang="en-US" altLang="zh-TW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  <a:hlinkClick r:id="rId3"/>
              </a:rPr>
              <a:t>https://www.sitebuilderreport.com/stock-up</a:t>
            </a:r>
            <a:endParaRPr kumimoji="1" lang="en-US" altLang="zh-TW" dirty="0" smtClean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123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t>3</a:t>
            </a:fld>
            <a:endParaRPr lang="en-US"/>
          </a:p>
        </p:txBody>
      </p:sp>
      <p:sp>
        <p:nvSpPr>
          <p:cNvPr id="3" name="矩形 2"/>
          <p:cNvSpPr/>
          <p:nvPr/>
        </p:nvSpPr>
        <p:spPr>
          <a:xfrm>
            <a:off x="0" y="-148281"/>
            <a:ext cx="12282616" cy="7364627"/>
          </a:xfrm>
          <a:prstGeom prst="rect">
            <a:avLst/>
          </a:prstGeom>
          <a:solidFill>
            <a:schemeClr val="tx1">
              <a:lumMod val="65000"/>
              <a:lumOff val="35000"/>
              <a:alpha val="8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lnSpc>
                <a:spcPct val="150000"/>
              </a:lnSpc>
            </a:pPr>
            <a:r>
              <a:rPr lang="en-US" altLang="zh-TW" sz="6000" dirty="0" smtClean="0">
                <a:latin typeface="Times New Roman" charset="0"/>
                <a:ea typeface="Times New Roman" charset="0"/>
                <a:cs typeface="Times New Roman" charset="0"/>
              </a:rPr>
              <a:t>Motivation</a:t>
            </a:r>
            <a:endParaRPr lang="en-US" altLang="zh-TW" sz="60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6992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705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159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-224481"/>
            <a:ext cx="12282616" cy="7364627"/>
          </a:xfrm>
          <a:prstGeom prst="rect">
            <a:avLst/>
          </a:prstGeom>
          <a:solidFill>
            <a:schemeClr val="tx1">
              <a:lumMod val="85000"/>
              <a:lumOff val="15000"/>
              <a:alpha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lnSpc>
                <a:spcPct val="150000"/>
              </a:lnSpc>
            </a:pPr>
            <a:endParaRPr lang="en-US" altLang="zh-TW" sz="60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t>6</a:t>
            </a:fld>
            <a:endParaRPr 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108" y="1511045"/>
            <a:ext cx="10058400" cy="3893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00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Unmanned Store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35360" y="1700808"/>
            <a:ext cx="11521280" cy="46805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kumimoji="1" lang="en-US" altLang="zh-TW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Store entrance</a:t>
            </a:r>
          </a:p>
          <a:p>
            <a:pPr lvl="1">
              <a:lnSpc>
                <a:spcPct val="150000"/>
              </a:lnSpc>
            </a:pPr>
            <a:r>
              <a:rPr kumimoji="1" lang="en-US" altLang="zh-TW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Human recognition</a:t>
            </a:r>
          </a:p>
          <a:p>
            <a:pPr>
              <a:lnSpc>
                <a:spcPct val="150000"/>
              </a:lnSpc>
            </a:pPr>
            <a:r>
              <a:rPr kumimoji="1" lang="en-US" altLang="zh-TW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Region cross over</a:t>
            </a:r>
          </a:p>
          <a:p>
            <a:pPr>
              <a:lnSpc>
                <a:spcPct val="150000"/>
              </a:lnSpc>
            </a:pPr>
            <a:r>
              <a:rPr kumimoji="1" lang="en-US" altLang="zh-TW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Stuff pick</a:t>
            </a:r>
          </a:p>
          <a:p>
            <a:pPr>
              <a:lnSpc>
                <a:spcPct val="150000"/>
              </a:lnSpc>
            </a:pPr>
            <a:r>
              <a:rPr kumimoji="1" lang="en-US" altLang="zh-TW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Money pay</a:t>
            </a:r>
          </a:p>
        </p:txBody>
      </p:sp>
    </p:spTree>
    <p:extLst>
      <p:ext uri="{BB962C8B-B14F-4D97-AF65-F5344CB8AC3E}">
        <p14:creationId xmlns:p14="http://schemas.microsoft.com/office/powerpoint/2010/main" val="112667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910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t>9</a:t>
            </a:fld>
            <a:endParaRPr lang="en-US"/>
          </a:p>
        </p:txBody>
      </p:sp>
      <p:sp>
        <p:nvSpPr>
          <p:cNvPr id="3" name="矩形 2"/>
          <p:cNvSpPr/>
          <p:nvPr/>
        </p:nvSpPr>
        <p:spPr>
          <a:xfrm>
            <a:off x="-444500" y="-622300"/>
            <a:ext cx="12915900" cy="7480300"/>
          </a:xfrm>
          <a:prstGeom prst="rect">
            <a:avLst/>
          </a:prstGeom>
          <a:solidFill>
            <a:schemeClr val="bg2">
              <a:lumMod val="50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4" name="直線接點 3"/>
          <p:cNvCxnSpPr/>
          <p:nvPr/>
        </p:nvCxnSpPr>
        <p:spPr>
          <a:xfrm flipH="1">
            <a:off x="2540000" y="2095500"/>
            <a:ext cx="4330700" cy="0"/>
          </a:xfrm>
          <a:prstGeom prst="line">
            <a:avLst/>
          </a:prstGeom>
          <a:ln w="762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字方塊 6"/>
          <p:cNvSpPr txBox="1"/>
          <p:nvPr/>
        </p:nvSpPr>
        <p:spPr>
          <a:xfrm>
            <a:off x="254000" y="1576459"/>
            <a:ext cx="2286000" cy="70788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lang="en-US" altLang="zh-TW" sz="4000" b="0" baseline="0" dirty="0" smtClean="0">
                <a:solidFill>
                  <a:srgbClr val="FFFF00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User Info.</a:t>
            </a:r>
            <a:endParaRPr lang="zh-TW" altLang="en-US" sz="4000" b="0" baseline="0" dirty="0">
              <a:solidFill>
                <a:srgbClr val="FFFF00"/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520700" y="4483104"/>
            <a:ext cx="2590800" cy="70788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lang="en-US" altLang="zh-TW" sz="4000" dirty="0" smtClean="0">
                <a:solidFill>
                  <a:srgbClr val="FFFF00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Scanner</a:t>
            </a:r>
            <a:endParaRPr lang="zh-TW" altLang="en-US" sz="4000" b="0" baseline="0" dirty="0">
              <a:solidFill>
                <a:srgbClr val="FFFF00"/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cxnSp>
        <p:nvCxnSpPr>
          <p:cNvPr id="9" name="直線接點 8"/>
          <p:cNvCxnSpPr/>
          <p:nvPr/>
        </p:nvCxnSpPr>
        <p:spPr>
          <a:xfrm flipH="1" flipV="1">
            <a:off x="2540000" y="4976745"/>
            <a:ext cx="2743200" cy="379343"/>
          </a:xfrm>
          <a:prstGeom prst="line">
            <a:avLst/>
          </a:prstGeom>
          <a:ln w="762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2130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theme/theme1.xml><?xml version="1.0" encoding="utf-8"?>
<a:theme xmlns:a="http://schemas.openxmlformats.org/drawingml/2006/main" name="NSSLAB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91440" tIns="45720" rIns="91440" bIns="45720" rtlCol="0" anchor="ctr"/>
      <a:lstStyle>
        <a:defPPr>
          <a:defRPr b="0" baseline="0" dirty="0">
            <a:solidFill>
              <a:schemeClr val="tx1">
                <a:lumMod val="65000"/>
                <a:lumOff val="35000"/>
              </a:schemeClr>
            </a:solidFill>
            <a:latin typeface="Calibri" panose="020F0502020204030204" pitchFamily="34" charset="0"/>
            <a:ea typeface="微軟正黑體" panose="020B0604030504040204" pitchFamily="34" charset="-12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NSSLAB" id="{054A3823-8F2B-BD4B-8299-6F9D4C81B364}" vid="{448C0E5F-F807-6544-9BA0-C7F20924CB9E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NSSLAB</Template>
  <TotalTime>10166</TotalTime>
  <Words>225</Words>
  <Application>Microsoft Office PowerPoint</Application>
  <PresentationFormat>寬螢幕</PresentationFormat>
  <Paragraphs>103</Paragraphs>
  <Slides>23</Slides>
  <Notes>5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23</vt:i4>
      </vt:variant>
    </vt:vector>
  </HeadingPairs>
  <TitlesOfParts>
    <vt:vector size="31" baseType="lpstr">
      <vt:lpstr>微軟正黑體</vt:lpstr>
      <vt:lpstr>新細明體</vt:lpstr>
      <vt:lpstr>Arial</vt:lpstr>
      <vt:lpstr>Calibri</vt:lpstr>
      <vt:lpstr>Helvetica</vt:lpstr>
      <vt:lpstr>Times New Roman</vt:lpstr>
      <vt:lpstr>Tw Cen MT Condensed</vt:lpstr>
      <vt:lpstr>NSSLAB</vt:lpstr>
      <vt:lpstr>User Tracking System Based on RFID Signal Proposal</vt:lpstr>
      <vt:lpstr>Outline</vt:lpstr>
      <vt:lpstr>PowerPoint 簡報</vt:lpstr>
      <vt:lpstr>PowerPoint 簡報</vt:lpstr>
      <vt:lpstr>PowerPoint 簡報</vt:lpstr>
      <vt:lpstr>PowerPoint 簡報</vt:lpstr>
      <vt:lpstr>Unmanned Store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System Inspiration </vt:lpstr>
      <vt:lpstr>PowerPoint 簡報</vt:lpstr>
      <vt:lpstr>Region</vt:lpstr>
      <vt:lpstr>RFID Setting</vt:lpstr>
      <vt:lpstr>RFID Setting</vt:lpstr>
      <vt:lpstr>Backscatter</vt:lpstr>
      <vt:lpstr>PowerPoint 簡報</vt:lpstr>
      <vt:lpstr>Problem</vt:lpstr>
      <vt:lpstr>Reference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Multi-Touch in the Air: Device-Free Finger Tracking and Gesture Recognition via COTS RFID</dc:title>
  <dc:creator>誠發 黃</dc:creator>
  <cp:lastModifiedBy>NSSLab</cp:lastModifiedBy>
  <cp:revision>921</cp:revision>
  <dcterms:created xsi:type="dcterms:W3CDTF">2018-06-25T02:04:20Z</dcterms:created>
  <dcterms:modified xsi:type="dcterms:W3CDTF">2018-07-16T14:09:46Z</dcterms:modified>
</cp:coreProperties>
</file>